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-c200" ContentType="image/gi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8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1"/>
  </p:notesMasterIdLst>
  <p:handoutMasterIdLst>
    <p:handoutMasterId r:id="rId22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0" r:id="rId18"/>
    <p:sldId id="268" r:id="rId19"/>
    <p:sldId id="27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CC99"/>
    <a:srgbClr val="FF9999"/>
    <a:srgbClr val="FFCE3C"/>
    <a:srgbClr val="999999"/>
    <a:srgbClr val="730000"/>
    <a:srgbClr val="EA3333"/>
    <a:srgbClr val="111111"/>
    <a:srgbClr val="005A5A"/>
    <a:srgbClr val="053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79799" autoAdjust="0"/>
  </p:normalViewPr>
  <p:slideViewPr>
    <p:cSldViewPr snapToGrid="0" snapToObjects="1">
      <p:cViewPr varScale="1">
        <p:scale>
          <a:sx n="94" d="100"/>
          <a:sy n="94" d="100"/>
        </p:scale>
        <p:origin x="108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-292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994305-876E-46E4-AD38-A6F23A2AC38A}" type="doc">
      <dgm:prSet loTypeId="urn:microsoft.com/office/officeart/2005/8/layout/rings+Icon" loCatId="officeonlin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3A86B0-41D5-4ADF-ACA8-B968FABA6B5B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Skip long queue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BCB431-5C64-4CE2-B51E-A932CE16D402}" type="parTrans" cxnId="{EE327062-8C5E-42A3-A841-20831C3A399C}">
      <dgm:prSet/>
      <dgm:spPr/>
      <dgm:t>
        <a:bodyPr/>
        <a:lstStyle/>
        <a:p>
          <a:endParaRPr lang="en-US"/>
        </a:p>
      </dgm:t>
    </dgm:pt>
    <dgm:pt modelId="{AC34D2B9-E3A5-41DB-B099-B74E7B9F6042}" type="sibTrans" cxnId="{EE327062-8C5E-42A3-A841-20831C3A399C}">
      <dgm:prSet/>
      <dgm:spPr/>
      <dgm:t>
        <a:bodyPr/>
        <a:lstStyle/>
        <a:p>
          <a:endParaRPr lang="en-US"/>
        </a:p>
      </dgm:t>
    </dgm:pt>
    <dgm:pt modelId="{086DCEF4-B56E-47D1-9939-AAC66758EF27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No hardware investments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A7B46B-F3EC-422F-B08F-1ABAF5988EC1}" type="parTrans" cxnId="{38A1A02D-F3DD-41A5-A99A-C25F49DAA3F5}">
      <dgm:prSet/>
      <dgm:spPr/>
      <dgm:t>
        <a:bodyPr/>
        <a:lstStyle/>
        <a:p>
          <a:endParaRPr lang="en-US"/>
        </a:p>
      </dgm:t>
    </dgm:pt>
    <dgm:pt modelId="{DF7FD579-0543-4E5C-91F4-21AEB12D06F9}" type="sibTrans" cxnId="{38A1A02D-F3DD-41A5-A99A-C25F49DAA3F5}">
      <dgm:prSet/>
      <dgm:spPr/>
      <dgm:t>
        <a:bodyPr/>
        <a:lstStyle/>
        <a:p>
          <a:endParaRPr lang="en-US"/>
        </a:p>
      </dgm:t>
    </dgm:pt>
    <dgm:pt modelId="{0C6B63B1-99FD-4EAD-B254-3964E562FEC2}">
      <dgm:prSet phldrT="[Text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Hotel service is just a click away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639779-CF3D-42AB-8CE7-C5FAACC89073}" type="parTrans" cxnId="{29E0FCA9-A167-4269-94C3-433FDB9BD86E}">
      <dgm:prSet/>
      <dgm:spPr/>
      <dgm:t>
        <a:bodyPr/>
        <a:lstStyle/>
        <a:p>
          <a:endParaRPr lang="en-US"/>
        </a:p>
      </dgm:t>
    </dgm:pt>
    <dgm:pt modelId="{185B8CBF-670E-4EAA-B33D-822E93533C82}" type="sibTrans" cxnId="{29E0FCA9-A167-4269-94C3-433FDB9BD86E}">
      <dgm:prSet/>
      <dgm:spPr/>
      <dgm:t>
        <a:bodyPr/>
        <a:lstStyle/>
        <a:p>
          <a:endParaRPr lang="en-US"/>
        </a:p>
      </dgm:t>
    </dgm:pt>
    <dgm:pt modelId="{0C8A52D6-B8C0-49FF-89AF-C47CD348FA0E}">
      <dgm:prSet/>
      <dgm:spPr/>
      <dgm:t>
        <a:bodyPr/>
        <a:lstStyle/>
        <a:p>
          <a:endParaRPr lang="en-US"/>
        </a:p>
      </dgm:t>
    </dgm:pt>
    <dgm:pt modelId="{D0E0DD96-737E-4B6F-A271-9236E6342321}" type="parTrans" cxnId="{04DCDD85-6588-454E-A7E9-4317682EDAD8}">
      <dgm:prSet/>
      <dgm:spPr/>
      <dgm:t>
        <a:bodyPr/>
        <a:lstStyle/>
        <a:p>
          <a:endParaRPr lang="en-US"/>
        </a:p>
      </dgm:t>
    </dgm:pt>
    <dgm:pt modelId="{8CEC2F6D-BF81-46C5-8804-BFB0F80F6026}" type="sibTrans" cxnId="{04DCDD85-6588-454E-A7E9-4317682EDAD8}">
      <dgm:prSet/>
      <dgm:spPr/>
      <dgm:t>
        <a:bodyPr/>
        <a:lstStyle/>
        <a:p>
          <a:endParaRPr lang="en-US"/>
        </a:p>
      </dgm:t>
    </dgm:pt>
    <dgm:pt modelId="{29ECF3B3-8390-4B28-9367-DD7D25D5F3C6}">
      <dgm:prSet/>
      <dgm:spPr/>
      <dgm:t>
        <a:bodyPr/>
        <a:lstStyle/>
        <a:p>
          <a:endParaRPr lang="en-US"/>
        </a:p>
      </dgm:t>
    </dgm:pt>
    <dgm:pt modelId="{73DAE78F-E616-42BB-8E33-0D89A5583F31}" type="parTrans" cxnId="{F79DB800-CAA2-42C9-9A26-70EA03E1B739}">
      <dgm:prSet/>
      <dgm:spPr/>
      <dgm:t>
        <a:bodyPr/>
        <a:lstStyle/>
        <a:p>
          <a:endParaRPr lang="en-US"/>
        </a:p>
      </dgm:t>
    </dgm:pt>
    <dgm:pt modelId="{CD3F5580-C05D-4C07-AA8E-FE6FBEAAACB1}" type="sibTrans" cxnId="{F79DB800-CAA2-42C9-9A26-70EA03E1B739}">
      <dgm:prSet/>
      <dgm:spPr/>
      <dgm:t>
        <a:bodyPr/>
        <a:lstStyle/>
        <a:p>
          <a:endParaRPr lang="en-US"/>
        </a:p>
      </dgm:t>
    </dgm:pt>
    <dgm:pt modelId="{5E2CBC74-F1B9-45FD-8AD0-1EEF28FF4BBC}" type="pres">
      <dgm:prSet presAssocID="{28994305-876E-46E4-AD38-A6F23A2AC38A}" presName="Name0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EDD69E-6B6D-438F-B1C8-F305F31A4760}" type="pres">
      <dgm:prSet presAssocID="{28994305-876E-46E4-AD38-A6F23A2AC38A}" presName="ellipse1" presStyleLbl="vennNode1" presStyleIdx="0" presStyleCnt="5" custLinFactNeighborX="4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99BAFB-A431-48FC-A731-AD5955285249}" type="pres">
      <dgm:prSet presAssocID="{28994305-876E-46E4-AD38-A6F23A2AC38A}" presName="ellipse2" presStyleLbl="vennNode1" presStyleIdx="1" presStyleCnt="5" custScaleY="101654" custLinFactNeighborX="5694" custLinFactNeighborY="88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BB4173-DDF5-4F2F-B710-BF9E709615D0}" type="pres">
      <dgm:prSet presAssocID="{28994305-876E-46E4-AD38-A6F23A2AC38A}" presName="ellipse3" presStyleLbl="vennNode1" presStyleIdx="2" presStyleCnt="5" custLinFactNeighborX="11351" custLinFactNeighborY="-74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04C83-EA57-4372-BCB7-48A04CF29115}" type="pres">
      <dgm:prSet presAssocID="{28994305-876E-46E4-AD38-A6F23A2AC38A}" presName="ellipse4" presStyleLbl="vennNode1" presStyleIdx="3" presStyleCnt="5" custLinFactNeighborX="14388" custLinFactNeighborY="4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5AC76C-5461-4849-8407-396411AD3C4F}" type="pres">
      <dgm:prSet presAssocID="{28994305-876E-46E4-AD38-A6F23A2AC38A}" presName="ellipse5" presStyleLbl="vennNode1" presStyleIdx="4" presStyleCnt="5" custLinFactNeighborX="23614" custLinFactNeighborY="4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250923-A780-4597-B2EA-7FC6B9C8BF83}" type="presOf" srcId="{086DCEF4-B56E-47D1-9939-AAC66758EF27}" destId="{A499BAFB-A431-48FC-A731-AD5955285249}" srcOrd="0" destOrd="0" presId="urn:microsoft.com/office/officeart/2005/8/layout/rings+Icon"/>
    <dgm:cxn modelId="{F9603D20-447F-40EC-9124-054A23D067AC}" type="presOf" srcId="{0C8A52D6-B8C0-49FF-89AF-C47CD348FA0E}" destId="{15304C83-EA57-4372-BCB7-48A04CF29115}" srcOrd="0" destOrd="0" presId="urn:microsoft.com/office/officeart/2005/8/layout/rings+Icon"/>
    <dgm:cxn modelId="{FE515F10-7451-487E-817C-18C211EAB20B}" type="presOf" srcId="{28994305-876E-46E4-AD38-A6F23A2AC38A}" destId="{5E2CBC74-F1B9-45FD-8AD0-1EEF28FF4BBC}" srcOrd="0" destOrd="0" presId="urn:microsoft.com/office/officeart/2005/8/layout/rings+Icon"/>
    <dgm:cxn modelId="{3DD1EFB2-BC1E-49AE-9072-2438F9CBAFD3}" type="presOf" srcId="{29ECF3B3-8390-4B28-9367-DD7D25D5F3C6}" destId="{AC5AC76C-5461-4849-8407-396411AD3C4F}" srcOrd="0" destOrd="0" presId="urn:microsoft.com/office/officeart/2005/8/layout/rings+Icon"/>
    <dgm:cxn modelId="{52165789-B411-420A-A9D9-FC6C5A6B653E}" type="presOf" srcId="{0C6B63B1-99FD-4EAD-B254-3964E562FEC2}" destId="{1DBB4173-DDF5-4F2F-B710-BF9E709615D0}" srcOrd="0" destOrd="0" presId="urn:microsoft.com/office/officeart/2005/8/layout/rings+Icon"/>
    <dgm:cxn modelId="{EE327062-8C5E-42A3-A841-20831C3A399C}" srcId="{28994305-876E-46E4-AD38-A6F23A2AC38A}" destId="{0B3A86B0-41D5-4ADF-ACA8-B968FABA6B5B}" srcOrd="0" destOrd="0" parTransId="{F2BCB431-5C64-4CE2-B51E-A932CE16D402}" sibTransId="{AC34D2B9-E3A5-41DB-B099-B74E7B9F6042}"/>
    <dgm:cxn modelId="{38A1A02D-F3DD-41A5-A99A-C25F49DAA3F5}" srcId="{28994305-876E-46E4-AD38-A6F23A2AC38A}" destId="{086DCEF4-B56E-47D1-9939-AAC66758EF27}" srcOrd="1" destOrd="0" parTransId="{6AA7B46B-F3EC-422F-B08F-1ABAF5988EC1}" sibTransId="{DF7FD579-0543-4E5C-91F4-21AEB12D06F9}"/>
    <dgm:cxn modelId="{CB78AB84-0494-469B-B8F2-F9B1FF966B0D}" type="presOf" srcId="{0B3A86B0-41D5-4ADF-ACA8-B968FABA6B5B}" destId="{A2EDD69E-6B6D-438F-B1C8-F305F31A4760}" srcOrd="0" destOrd="0" presId="urn:microsoft.com/office/officeart/2005/8/layout/rings+Icon"/>
    <dgm:cxn modelId="{29E0FCA9-A167-4269-94C3-433FDB9BD86E}" srcId="{28994305-876E-46E4-AD38-A6F23A2AC38A}" destId="{0C6B63B1-99FD-4EAD-B254-3964E562FEC2}" srcOrd="2" destOrd="0" parTransId="{E5639779-CF3D-42AB-8CE7-C5FAACC89073}" sibTransId="{185B8CBF-670E-4EAA-B33D-822E93533C82}"/>
    <dgm:cxn modelId="{04DCDD85-6588-454E-A7E9-4317682EDAD8}" srcId="{28994305-876E-46E4-AD38-A6F23A2AC38A}" destId="{0C8A52D6-B8C0-49FF-89AF-C47CD348FA0E}" srcOrd="3" destOrd="0" parTransId="{D0E0DD96-737E-4B6F-A271-9236E6342321}" sibTransId="{8CEC2F6D-BF81-46C5-8804-BFB0F80F6026}"/>
    <dgm:cxn modelId="{F79DB800-CAA2-42C9-9A26-70EA03E1B739}" srcId="{28994305-876E-46E4-AD38-A6F23A2AC38A}" destId="{29ECF3B3-8390-4B28-9367-DD7D25D5F3C6}" srcOrd="4" destOrd="0" parTransId="{73DAE78F-E616-42BB-8E33-0D89A5583F31}" sibTransId="{CD3F5580-C05D-4C07-AA8E-FE6FBEAAACB1}"/>
    <dgm:cxn modelId="{E4204B1E-1978-4816-8A68-298C5B43B117}" type="presParOf" srcId="{5E2CBC74-F1B9-45FD-8AD0-1EEF28FF4BBC}" destId="{A2EDD69E-6B6D-438F-B1C8-F305F31A4760}" srcOrd="0" destOrd="0" presId="urn:microsoft.com/office/officeart/2005/8/layout/rings+Icon"/>
    <dgm:cxn modelId="{0B0352B1-D28E-46B4-AFE3-3096420E10D6}" type="presParOf" srcId="{5E2CBC74-F1B9-45FD-8AD0-1EEF28FF4BBC}" destId="{A499BAFB-A431-48FC-A731-AD5955285249}" srcOrd="1" destOrd="0" presId="urn:microsoft.com/office/officeart/2005/8/layout/rings+Icon"/>
    <dgm:cxn modelId="{7EC3E6A2-D5E8-42D2-93E5-7A4613884B26}" type="presParOf" srcId="{5E2CBC74-F1B9-45FD-8AD0-1EEF28FF4BBC}" destId="{1DBB4173-DDF5-4F2F-B710-BF9E709615D0}" srcOrd="2" destOrd="0" presId="urn:microsoft.com/office/officeart/2005/8/layout/rings+Icon"/>
    <dgm:cxn modelId="{D9CD4721-360B-4D57-A3C8-F55BE1C7B6EE}" type="presParOf" srcId="{5E2CBC74-F1B9-45FD-8AD0-1EEF28FF4BBC}" destId="{15304C83-EA57-4372-BCB7-48A04CF29115}" srcOrd="3" destOrd="0" presId="urn:microsoft.com/office/officeart/2005/8/layout/rings+Icon"/>
    <dgm:cxn modelId="{D14F1944-F765-45A9-BC64-5B7C84B3B807}" type="presParOf" srcId="{5E2CBC74-F1B9-45FD-8AD0-1EEF28FF4BBC}" destId="{AC5AC76C-5461-4849-8407-396411AD3C4F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3FC02-E2C1-4688-9041-1DE880D79D45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BA6BE-27EB-4C6F-B287-6B3A64BF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05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95E85-ABE3-3045-BC71-4CC1105F6E95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BC960-BE06-9344-8CBE-616297CA0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3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smtClean="0">
                <a:solidFill>
                  <a:schemeClr val="accent1"/>
                </a:solidFill>
              </a:rPr>
              <a:t>Note: Please View Deck in slideshow mode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BC960-BE06-9344-8CBE-616297CA09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40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BC960-BE06-9344-8CBE-616297CA09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9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BC960-BE06-9344-8CBE-616297CA09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3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BC960-BE06-9344-8CBE-616297CA09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36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BC960-BE06-9344-8CBE-616297CA09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38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BC960-BE06-9344-8CBE-616297CA09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91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BC960-BE06-9344-8CBE-616297CA09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79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0235"/>
            <a:ext cx="9144000" cy="4103265"/>
          </a:xfrm>
          <a:prstGeom prst="rect">
            <a:avLst/>
          </a:prstGeom>
        </p:spPr>
      </p:pic>
      <p:sp>
        <p:nvSpPr>
          <p:cNvPr id="6" name="Rectangle 1"/>
          <p:cNvSpPr/>
          <p:nvPr userDrawn="1"/>
        </p:nvSpPr>
        <p:spPr>
          <a:xfrm>
            <a:off x="431" y="-1091"/>
            <a:ext cx="9145654" cy="2579778"/>
          </a:xfrm>
          <a:custGeom>
            <a:avLst/>
            <a:gdLst>
              <a:gd name="connsiteX0" fmla="*/ 0 w 9144000"/>
              <a:gd name="connsiteY0" fmla="*/ 0 h 2832485"/>
              <a:gd name="connsiteX1" fmla="*/ 9144000 w 9144000"/>
              <a:gd name="connsiteY1" fmla="*/ 0 h 2832485"/>
              <a:gd name="connsiteX2" fmla="*/ 9144000 w 9144000"/>
              <a:gd name="connsiteY2" fmla="*/ 2832485 h 2832485"/>
              <a:gd name="connsiteX3" fmla="*/ 0 w 9144000"/>
              <a:gd name="connsiteY3" fmla="*/ 2832485 h 2832485"/>
              <a:gd name="connsiteX4" fmla="*/ 0 w 9144000"/>
              <a:gd name="connsiteY4" fmla="*/ 0 h 2832485"/>
              <a:gd name="connsiteX0" fmla="*/ 0 w 9144000"/>
              <a:gd name="connsiteY0" fmla="*/ 0 h 2832485"/>
              <a:gd name="connsiteX1" fmla="*/ 9144000 w 9144000"/>
              <a:gd name="connsiteY1" fmla="*/ 0 h 2832485"/>
              <a:gd name="connsiteX2" fmla="*/ 9136303 w 9144000"/>
              <a:gd name="connsiteY2" fmla="*/ 1716424 h 2832485"/>
              <a:gd name="connsiteX3" fmla="*/ 0 w 9144000"/>
              <a:gd name="connsiteY3" fmla="*/ 2832485 h 2832485"/>
              <a:gd name="connsiteX4" fmla="*/ 0 w 9144000"/>
              <a:gd name="connsiteY4" fmla="*/ 0 h 2832485"/>
              <a:gd name="connsiteX0" fmla="*/ 0 w 9144740"/>
              <a:gd name="connsiteY0" fmla="*/ 0 h 2832485"/>
              <a:gd name="connsiteX1" fmla="*/ 9144000 w 9144740"/>
              <a:gd name="connsiteY1" fmla="*/ 0 h 2832485"/>
              <a:gd name="connsiteX2" fmla="*/ 9144000 w 9144740"/>
              <a:gd name="connsiteY2" fmla="*/ 1878061 h 2832485"/>
              <a:gd name="connsiteX3" fmla="*/ 0 w 9144740"/>
              <a:gd name="connsiteY3" fmla="*/ 2832485 h 2832485"/>
              <a:gd name="connsiteX4" fmla="*/ 0 w 9144740"/>
              <a:gd name="connsiteY4" fmla="*/ 0 h 2832485"/>
              <a:gd name="connsiteX0" fmla="*/ 76200 w 9144740"/>
              <a:gd name="connsiteY0" fmla="*/ 323850 h 2832485"/>
              <a:gd name="connsiteX1" fmla="*/ 9144000 w 9144740"/>
              <a:gd name="connsiteY1" fmla="*/ 0 h 2832485"/>
              <a:gd name="connsiteX2" fmla="*/ 9144000 w 9144740"/>
              <a:gd name="connsiteY2" fmla="*/ 1878061 h 2832485"/>
              <a:gd name="connsiteX3" fmla="*/ 0 w 9144740"/>
              <a:gd name="connsiteY3" fmla="*/ 2832485 h 2832485"/>
              <a:gd name="connsiteX4" fmla="*/ 76200 w 9144740"/>
              <a:gd name="connsiteY4" fmla="*/ 323850 h 2832485"/>
              <a:gd name="connsiteX0" fmla="*/ 0 w 9144740"/>
              <a:gd name="connsiteY0" fmla="*/ 238125 h 2832485"/>
              <a:gd name="connsiteX1" fmla="*/ 9144000 w 9144740"/>
              <a:gd name="connsiteY1" fmla="*/ 0 h 2832485"/>
              <a:gd name="connsiteX2" fmla="*/ 9144000 w 9144740"/>
              <a:gd name="connsiteY2" fmla="*/ 1878061 h 2832485"/>
              <a:gd name="connsiteX3" fmla="*/ 0 w 9144740"/>
              <a:gd name="connsiteY3" fmla="*/ 2832485 h 2832485"/>
              <a:gd name="connsiteX4" fmla="*/ 0 w 9144740"/>
              <a:gd name="connsiteY4" fmla="*/ 238125 h 2832485"/>
              <a:gd name="connsiteX0" fmla="*/ 0 w 9144740"/>
              <a:gd name="connsiteY0" fmla="*/ 238125 h 2832485"/>
              <a:gd name="connsiteX1" fmla="*/ 9144000 w 9144740"/>
              <a:gd name="connsiteY1" fmla="*/ 0 h 2832485"/>
              <a:gd name="connsiteX2" fmla="*/ 9144000 w 9144740"/>
              <a:gd name="connsiteY2" fmla="*/ 1878061 h 2832485"/>
              <a:gd name="connsiteX3" fmla="*/ 0 w 9144740"/>
              <a:gd name="connsiteY3" fmla="*/ 2832485 h 2832485"/>
              <a:gd name="connsiteX4" fmla="*/ 0 w 9144740"/>
              <a:gd name="connsiteY4" fmla="*/ 238125 h 2832485"/>
              <a:gd name="connsiteX0" fmla="*/ 0 w 9144740"/>
              <a:gd name="connsiteY0" fmla="*/ 238125 h 2832485"/>
              <a:gd name="connsiteX1" fmla="*/ 9144000 w 9144740"/>
              <a:gd name="connsiteY1" fmla="*/ 0 h 2832485"/>
              <a:gd name="connsiteX2" fmla="*/ 9144000 w 9144740"/>
              <a:gd name="connsiteY2" fmla="*/ 1878061 h 2832485"/>
              <a:gd name="connsiteX3" fmla="*/ 0 w 9144740"/>
              <a:gd name="connsiteY3" fmla="*/ 2832485 h 2832485"/>
              <a:gd name="connsiteX4" fmla="*/ 0 w 9144740"/>
              <a:gd name="connsiteY4" fmla="*/ 238125 h 2832485"/>
              <a:gd name="connsiteX0" fmla="*/ 0 w 9144077"/>
              <a:gd name="connsiteY0" fmla="*/ 0 h 2594360"/>
              <a:gd name="connsiteX1" fmla="*/ 9086850 w 9144077"/>
              <a:gd name="connsiteY1" fmla="*/ 419100 h 2594360"/>
              <a:gd name="connsiteX2" fmla="*/ 9144000 w 9144077"/>
              <a:gd name="connsiteY2" fmla="*/ 1639936 h 2594360"/>
              <a:gd name="connsiteX3" fmla="*/ 0 w 9144077"/>
              <a:gd name="connsiteY3" fmla="*/ 2594360 h 2594360"/>
              <a:gd name="connsiteX4" fmla="*/ 0 w 9144077"/>
              <a:gd name="connsiteY4" fmla="*/ 0 h 2594360"/>
              <a:gd name="connsiteX0" fmla="*/ 0 w 9144740"/>
              <a:gd name="connsiteY0" fmla="*/ 0 h 2594360"/>
              <a:gd name="connsiteX1" fmla="*/ 9144000 w 9144740"/>
              <a:gd name="connsiteY1" fmla="*/ 9525 h 2594360"/>
              <a:gd name="connsiteX2" fmla="*/ 9144000 w 9144740"/>
              <a:gd name="connsiteY2" fmla="*/ 1639936 h 2594360"/>
              <a:gd name="connsiteX3" fmla="*/ 0 w 9144740"/>
              <a:gd name="connsiteY3" fmla="*/ 2594360 h 2594360"/>
              <a:gd name="connsiteX4" fmla="*/ 0 w 9144740"/>
              <a:gd name="connsiteY4" fmla="*/ 0 h 2594360"/>
              <a:gd name="connsiteX0" fmla="*/ 0 w 9144000"/>
              <a:gd name="connsiteY0" fmla="*/ 0 h 2594360"/>
              <a:gd name="connsiteX1" fmla="*/ 9144000 w 9144000"/>
              <a:gd name="connsiteY1" fmla="*/ 9525 h 2594360"/>
              <a:gd name="connsiteX2" fmla="*/ 9144000 w 9144000"/>
              <a:gd name="connsiteY2" fmla="*/ 1639936 h 2594360"/>
              <a:gd name="connsiteX3" fmla="*/ 0 w 9144000"/>
              <a:gd name="connsiteY3" fmla="*/ 2594360 h 2594360"/>
              <a:gd name="connsiteX4" fmla="*/ 0 w 9144000"/>
              <a:gd name="connsiteY4" fmla="*/ 0 h 2594360"/>
              <a:gd name="connsiteX0" fmla="*/ 125676 w 9144000"/>
              <a:gd name="connsiteY0" fmla="*/ 155154 h 2584835"/>
              <a:gd name="connsiteX1" fmla="*/ 9144000 w 9144000"/>
              <a:gd name="connsiteY1" fmla="*/ 0 h 2584835"/>
              <a:gd name="connsiteX2" fmla="*/ 9144000 w 9144000"/>
              <a:gd name="connsiteY2" fmla="*/ 1630411 h 2584835"/>
              <a:gd name="connsiteX3" fmla="*/ 0 w 9144000"/>
              <a:gd name="connsiteY3" fmla="*/ 2584835 h 2584835"/>
              <a:gd name="connsiteX4" fmla="*/ 125676 w 9144000"/>
              <a:gd name="connsiteY4" fmla="*/ 155154 h 2584835"/>
              <a:gd name="connsiteX0" fmla="*/ 0 w 9144000"/>
              <a:gd name="connsiteY0" fmla="*/ 16477 h 2584835"/>
              <a:gd name="connsiteX1" fmla="*/ 9144000 w 9144000"/>
              <a:gd name="connsiteY1" fmla="*/ 0 h 2584835"/>
              <a:gd name="connsiteX2" fmla="*/ 9144000 w 9144000"/>
              <a:gd name="connsiteY2" fmla="*/ 1630411 h 2584835"/>
              <a:gd name="connsiteX3" fmla="*/ 0 w 9144000"/>
              <a:gd name="connsiteY3" fmla="*/ 2584835 h 2584835"/>
              <a:gd name="connsiteX4" fmla="*/ 0 w 9144000"/>
              <a:gd name="connsiteY4" fmla="*/ 16477 h 2584835"/>
              <a:gd name="connsiteX0" fmla="*/ 0 w 9148334"/>
              <a:gd name="connsiteY0" fmla="*/ 12143 h 2584835"/>
              <a:gd name="connsiteX1" fmla="*/ 9148334 w 9148334"/>
              <a:gd name="connsiteY1" fmla="*/ 0 h 2584835"/>
              <a:gd name="connsiteX2" fmla="*/ 9148334 w 9148334"/>
              <a:gd name="connsiteY2" fmla="*/ 1630411 h 2584835"/>
              <a:gd name="connsiteX3" fmla="*/ 4334 w 9148334"/>
              <a:gd name="connsiteY3" fmla="*/ 2584835 h 2584835"/>
              <a:gd name="connsiteX4" fmla="*/ 0 w 9148334"/>
              <a:gd name="connsiteY4" fmla="*/ 12143 h 2584835"/>
              <a:gd name="connsiteX0" fmla="*/ 0 w 9148334"/>
              <a:gd name="connsiteY0" fmla="*/ 12143 h 2584835"/>
              <a:gd name="connsiteX1" fmla="*/ 9148334 w 9148334"/>
              <a:gd name="connsiteY1" fmla="*/ 0 h 2584835"/>
              <a:gd name="connsiteX2" fmla="*/ 9148334 w 9148334"/>
              <a:gd name="connsiteY2" fmla="*/ 1638826 h 2584835"/>
              <a:gd name="connsiteX3" fmla="*/ 4334 w 9148334"/>
              <a:gd name="connsiteY3" fmla="*/ 2584835 h 2584835"/>
              <a:gd name="connsiteX4" fmla="*/ 0 w 9148334"/>
              <a:gd name="connsiteY4" fmla="*/ 12143 h 2584835"/>
              <a:gd name="connsiteX0" fmla="*/ 0 w 9148334"/>
              <a:gd name="connsiteY0" fmla="*/ 12143 h 2582030"/>
              <a:gd name="connsiteX1" fmla="*/ 9148334 w 9148334"/>
              <a:gd name="connsiteY1" fmla="*/ 0 h 2582030"/>
              <a:gd name="connsiteX2" fmla="*/ 9148334 w 9148334"/>
              <a:gd name="connsiteY2" fmla="*/ 1638826 h 2582030"/>
              <a:gd name="connsiteX3" fmla="*/ 1529 w 9148334"/>
              <a:gd name="connsiteY3" fmla="*/ 2582030 h 2582030"/>
              <a:gd name="connsiteX4" fmla="*/ 0 w 9148334"/>
              <a:gd name="connsiteY4" fmla="*/ 12143 h 2582030"/>
              <a:gd name="connsiteX0" fmla="*/ 5476 w 9146977"/>
              <a:gd name="connsiteY0" fmla="*/ 5310 h 2582030"/>
              <a:gd name="connsiteX1" fmla="*/ 9146977 w 9146977"/>
              <a:gd name="connsiteY1" fmla="*/ 0 h 2582030"/>
              <a:gd name="connsiteX2" fmla="*/ 9146977 w 9146977"/>
              <a:gd name="connsiteY2" fmla="*/ 1638826 h 2582030"/>
              <a:gd name="connsiteX3" fmla="*/ 172 w 9146977"/>
              <a:gd name="connsiteY3" fmla="*/ 2582030 h 2582030"/>
              <a:gd name="connsiteX4" fmla="*/ 5476 w 9146977"/>
              <a:gd name="connsiteY4" fmla="*/ 5310 h 2582030"/>
              <a:gd name="connsiteX0" fmla="*/ 2367 w 9147070"/>
              <a:gd name="connsiteY0" fmla="*/ 2109 h 2582030"/>
              <a:gd name="connsiteX1" fmla="*/ 9147070 w 9147070"/>
              <a:gd name="connsiteY1" fmla="*/ 0 h 2582030"/>
              <a:gd name="connsiteX2" fmla="*/ 9147070 w 9147070"/>
              <a:gd name="connsiteY2" fmla="*/ 1638826 h 2582030"/>
              <a:gd name="connsiteX3" fmla="*/ 265 w 9147070"/>
              <a:gd name="connsiteY3" fmla="*/ 2582030 h 2582030"/>
              <a:gd name="connsiteX4" fmla="*/ 2367 w 9147070"/>
              <a:gd name="connsiteY4" fmla="*/ 2109 h 2582030"/>
              <a:gd name="connsiteX0" fmla="*/ 194191 w 9146813"/>
              <a:gd name="connsiteY0" fmla="*/ 162177 h 2582030"/>
              <a:gd name="connsiteX1" fmla="*/ 9146813 w 9146813"/>
              <a:gd name="connsiteY1" fmla="*/ 0 h 2582030"/>
              <a:gd name="connsiteX2" fmla="*/ 9146813 w 9146813"/>
              <a:gd name="connsiteY2" fmla="*/ 1638826 h 2582030"/>
              <a:gd name="connsiteX3" fmla="*/ 8 w 9146813"/>
              <a:gd name="connsiteY3" fmla="*/ 2582030 h 2582030"/>
              <a:gd name="connsiteX4" fmla="*/ 194191 w 9146813"/>
              <a:gd name="connsiteY4" fmla="*/ 162177 h 2582030"/>
              <a:gd name="connsiteX0" fmla="*/ 0 w 9147903"/>
              <a:gd name="connsiteY0" fmla="*/ 0 h 2583122"/>
              <a:gd name="connsiteX1" fmla="*/ 9147903 w 9147903"/>
              <a:gd name="connsiteY1" fmla="*/ 1092 h 2583122"/>
              <a:gd name="connsiteX2" fmla="*/ 9147903 w 9147903"/>
              <a:gd name="connsiteY2" fmla="*/ 1639918 h 2583122"/>
              <a:gd name="connsiteX3" fmla="*/ 1098 w 9147903"/>
              <a:gd name="connsiteY3" fmla="*/ 2583122 h 2583122"/>
              <a:gd name="connsiteX4" fmla="*/ 0 w 9147903"/>
              <a:gd name="connsiteY4" fmla="*/ 0 h 2583122"/>
              <a:gd name="connsiteX0" fmla="*/ 0 w 9147903"/>
              <a:gd name="connsiteY0" fmla="*/ 0 h 2583122"/>
              <a:gd name="connsiteX1" fmla="*/ 9147903 w 9147903"/>
              <a:gd name="connsiteY1" fmla="*/ 1092 h 2583122"/>
              <a:gd name="connsiteX2" fmla="*/ 9147903 w 9147903"/>
              <a:gd name="connsiteY2" fmla="*/ 1639918 h 2583122"/>
              <a:gd name="connsiteX3" fmla="*/ 1098 w 9147903"/>
              <a:gd name="connsiteY3" fmla="*/ 2583122 h 2583122"/>
              <a:gd name="connsiteX4" fmla="*/ 0 w 9147903"/>
              <a:gd name="connsiteY4" fmla="*/ 0 h 2583122"/>
              <a:gd name="connsiteX0" fmla="*/ 0 w 9151105"/>
              <a:gd name="connsiteY0" fmla="*/ 2109 h 2585231"/>
              <a:gd name="connsiteX1" fmla="*/ 9151105 w 9151105"/>
              <a:gd name="connsiteY1" fmla="*/ 0 h 2585231"/>
              <a:gd name="connsiteX2" fmla="*/ 9147903 w 9151105"/>
              <a:gd name="connsiteY2" fmla="*/ 1642027 h 2585231"/>
              <a:gd name="connsiteX3" fmla="*/ 1098 w 9151105"/>
              <a:gd name="connsiteY3" fmla="*/ 2585231 h 2585231"/>
              <a:gd name="connsiteX4" fmla="*/ 0 w 9151105"/>
              <a:gd name="connsiteY4" fmla="*/ 2109 h 2585231"/>
              <a:gd name="connsiteX0" fmla="*/ 0 w 9154306"/>
              <a:gd name="connsiteY0" fmla="*/ 2109 h 2585231"/>
              <a:gd name="connsiteX1" fmla="*/ 9151105 w 9154306"/>
              <a:gd name="connsiteY1" fmla="*/ 0 h 2585231"/>
              <a:gd name="connsiteX2" fmla="*/ 9154306 w 9154306"/>
              <a:gd name="connsiteY2" fmla="*/ 1642027 h 2585231"/>
              <a:gd name="connsiteX3" fmla="*/ 1098 w 9154306"/>
              <a:gd name="connsiteY3" fmla="*/ 2585231 h 2585231"/>
              <a:gd name="connsiteX4" fmla="*/ 0 w 9154306"/>
              <a:gd name="connsiteY4" fmla="*/ 2109 h 2585231"/>
              <a:gd name="connsiteX0" fmla="*/ 0 w 9154306"/>
              <a:gd name="connsiteY0" fmla="*/ 0 h 2583122"/>
              <a:gd name="connsiteX1" fmla="*/ 9093481 w 9154306"/>
              <a:gd name="connsiteY1" fmla="*/ 36307 h 2583122"/>
              <a:gd name="connsiteX2" fmla="*/ 9154306 w 9154306"/>
              <a:gd name="connsiteY2" fmla="*/ 1639918 h 2583122"/>
              <a:gd name="connsiteX3" fmla="*/ 1098 w 9154306"/>
              <a:gd name="connsiteY3" fmla="*/ 2583122 h 2583122"/>
              <a:gd name="connsiteX4" fmla="*/ 0 w 9154306"/>
              <a:gd name="connsiteY4" fmla="*/ 0 h 2583122"/>
              <a:gd name="connsiteX0" fmla="*/ 0 w 9157508"/>
              <a:gd name="connsiteY0" fmla="*/ 0 h 2583122"/>
              <a:gd name="connsiteX1" fmla="*/ 9157508 w 9157508"/>
              <a:gd name="connsiteY1" fmla="*/ 1092 h 2583122"/>
              <a:gd name="connsiteX2" fmla="*/ 9154306 w 9157508"/>
              <a:gd name="connsiteY2" fmla="*/ 1639918 h 2583122"/>
              <a:gd name="connsiteX3" fmla="*/ 1098 w 9157508"/>
              <a:gd name="connsiteY3" fmla="*/ 2583122 h 2583122"/>
              <a:gd name="connsiteX4" fmla="*/ 0 w 9157508"/>
              <a:gd name="connsiteY4" fmla="*/ 0 h 2583122"/>
              <a:gd name="connsiteX0" fmla="*/ 0 w 9157508"/>
              <a:gd name="connsiteY0" fmla="*/ 0 h 2583122"/>
              <a:gd name="connsiteX1" fmla="*/ 9157508 w 9157508"/>
              <a:gd name="connsiteY1" fmla="*/ 1092 h 2583122"/>
              <a:gd name="connsiteX2" fmla="*/ 9154306 w 9157508"/>
              <a:gd name="connsiteY2" fmla="*/ 1639918 h 2583122"/>
              <a:gd name="connsiteX3" fmla="*/ 1098 w 9157508"/>
              <a:gd name="connsiteY3" fmla="*/ 2583122 h 2583122"/>
              <a:gd name="connsiteX4" fmla="*/ 0 w 9157508"/>
              <a:gd name="connsiteY4" fmla="*/ 0 h 2583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508" h="2583122">
                <a:moveTo>
                  <a:pt x="0" y="0"/>
                </a:moveTo>
                <a:lnTo>
                  <a:pt x="9157508" y="1092"/>
                </a:lnTo>
                <a:cubicBezTo>
                  <a:pt x="9155907" y="820505"/>
                  <a:pt x="9154306" y="824712"/>
                  <a:pt x="9154306" y="1639918"/>
                </a:cubicBezTo>
                <a:lnTo>
                  <a:pt x="1098" y="2583122"/>
                </a:lnTo>
                <a:cubicBezTo>
                  <a:pt x="-347" y="1725558"/>
                  <a:pt x="549" y="129156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ight Triangle 6"/>
          <p:cNvSpPr/>
          <p:nvPr userDrawn="1"/>
        </p:nvSpPr>
        <p:spPr>
          <a:xfrm flipH="1">
            <a:off x="2684682" y="4094788"/>
            <a:ext cx="6462280" cy="1048712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5" descr="Sabre-Logo-reg-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664" y="4448962"/>
            <a:ext cx="1417320" cy="49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47472" y="466343"/>
            <a:ext cx="5923153" cy="955098"/>
          </a:xfrm>
        </p:spPr>
        <p:txBody>
          <a:bodyPr/>
          <a:lstStyle>
            <a:lvl1pPr>
              <a:lnSpc>
                <a:spcPct val="80000"/>
              </a:lnSpc>
              <a:defRPr sz="2400" b="1" spc="-2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663" y="1565808"/>
            <a:ext cx="5922962" cy="187930"/>
          </a:xfrm>
        </p:spPr>
        <p:txBody>
          <a:bodyPr/>
          <a:lstStyle>
            <a:lvl1pPr marL="0" indent="0">
              <a:buNone/>
              <a:defRPr sz="1600" b="1" spc="-20" baseline="0">
                <a:solidFill>
                  <a:schemeClr val="bg1">
                    <a:lumMod val="50000"/>
                  </a:schemeClr>
                </a:solidFill>
              </a:defRPr>
            </a:lvl1pPr>
            <a:lvl2pPr marL="274320" indent="0">
              <a:buNone/>
              <a:defRPr sz="1600" b="1">
                <a:solidFill>
                  <a:schemeClr val="bg1">
                    <a:lumMod val="50000"/>
                  </a:schemeClr>
                </a:solidFill>
              </a:defRPr>
            </a:lvl2pPr>
            <a:lvl3pPr marL="594360" indent="0">
              <a:buNone/>
              <a:defRPr sz="1600" b="1">
                <a:solidFill>
                  <a:schemeClr val="bg1">
                    <a:lumMod val="50000"/>
                  </a:schemeClr>
                </a:solidFill>
              </a:defRPr>
            </a:lvl3pPr>
            <a:lvl4pPr marL="914400" indent="0">
              <a:buNone/>
              <a:defRPr sz="1600" b="1">
                <a:solidFill>
                  <a:schemeClr val="bg1">
                    <a:lumMod val="50000"/>
                  </a:schemeClr>
                </a:solidFill>
              </a:defRPr>
            </a:lvl4pPr>
            <a:lvl5pPr marL="1280160" indent="0">
              <a:buNone/>
              <a:defRPr sz="1600" b="1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47663" y="1804643"/>
            <a:ext cx="5922962" cy="187930"/>
          </a:xfrm>
        </p:spPr>
        <p:txBody>
          <a:bodyPr/>
          <a:lstStyle>
            <a:lvl1pPr marL="0" indent="0">
              <a:buNone/>
              <a:defRPr sz="1400" b="0" spc="-20" baseline="0">
                <a:solidFill>
                  <a:schemeClr val="bg1">
                    <a:lumMod val="50000"/>
                  </a:schemeClr>
                </a:solidFill>
              </a:defRPr>
            </a:lvl1pPr>
            <a:lvl2pPr marL="274320" indent="0">
              <a:buNone/>
              <a:defRPr sz="1600" b="1">
                <a:solidFill>
                  <a:schemeClr val="bg1">
                    <a:lumMod val="50000"/>
                  </a:schemeClr>
                </a:solidFill>
              </a:defRPr>
            </a:lvl2pPr>
            <a:lvl3pPr marL="594360" indent="0">
              <a:buNone/>
              <a:defRPr sz="1600" b="1">
                <a:solidFill>
                  <a:schemeClr val="bg1">
                    <a:lumMod val="50000"/>
                  </a:schemeClr>
                </a:solidFill>
              </a:defRPr>
            </a:lvl3pPr>
            <a:lvl4pPr marL="914400" indent="0">
              <a:buNone/>
              <a:defRPr sz="1600" b="1">
                <a:solidFill>
                  <a:schemeClr val="bg1">
                    <a:lumMod val="50000"/>
                  </a:schemeClr>
                </a:solidFill>
              </a:defRPr>
            </a:lvl4pPr>
            <a:lvl5pPr marL="1280160" indent="0">
              <a:buNone/>
              <a:defRPr sz="1600" b="1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Job Title</a:t>
            </a:r>
          </a:p>
        </p:txBody>
      </p:sp>
      <p:sp>
        <p:nvSpPr>
          <p:cNvPr id="11" name="Freeform 10"/>
          <p:cNvSpPr/>
          <p:nvPr userDrawn="1"/>
        </p:nvSpPr>
        <p:spPr>
          <a:xfrm>
            <a:off x="2576" y="1632326"/>
            <a:ext cx="9144540" cy="1538410"/>
          </a:xfrm>
          <a:custGeom>
            <a:avLst/>
            <a:gdLst>
              <a:gd name="connsiteX0" fmla="*/ 0 w 9151684"/>
              <a:gd name="connsiteY0" fmla="*/ 929768 h 1536807"/>
              <a:gd name="connsiteX1" fmla="*/ 0 w 9151684"/>
              <a:gd name="connsiteY1" fmla="*/ 1536807 h 1536807"/>
              <a:gd name="connsiteX2" fmla="*/ 9151684 w 9151684"/>
              <a:gd name="connsiteY2" fmla="*/ 53788 h 1536807"/>
              <a:gd name="connsiteX3" fmla="*/ 9151684 w 9151684"/>
              <a:gd name="connsiteY3" fmla="*/ 0 h 1536807"/>
              <a:gd name="connsiteX4" fmla="*/ 0 w 9151684"/>
              <a:gd name="connsiteY4" fmla="*/ 929768 h 1536807"/>
              <a:gd name="connsiteX0" fmla="*/ 0 w 9151684"/>
              <a:gd name="connsiteY0" fmla="*/ 929768 h 1462110"/>
              <a:gd name="connsiteX1" fmla="*/ 108183 w 9151684"/>
              <a:gd name="connsiteY1" fmla="*/ 1462110 h 1462110"/>
              <a:gd name="connsiteX2" fmla="*/ 9151684 w 9151684"/>
              <a:gd name="connsiteY2" fmla="*/ 53788 h 1462110"/>
              <a:gd name="connsiteX3" fmla="*/ 9151684 w 9151684"/>
              <a:gd name="connsiteY3" fmla="*/ 0 h 1462110"/>
              <a:gd name="connsiteX4" fmla="*/ 0 w 9151684"/>
              <a:gd name="connsiteY4" fmla="*/ 929768 h 1462110"/>
              <a:gd name="connsiteX0" fmla="*/ 0 w 9151684"/>
              <a:gd name="connsiteY0" fmla="*/ 929768 h 1526504"/>
              <a:gd name="connsiteX1" fmla="*/ 0 w 9151684"/>
              <a:gd name="connsiteY1" fmla="*/ 1526504 h 1526504"/>
              <a:gd name="connsiteX2" fmla="*/ 9151684 w 9151684"/>
              <a:gd name="connsiteY2" fmla="*/ 53788 h 1526504"/>
              <a:gd name="connsiteX3" fmla="*/ 9151684 w 9151684"/>
              <a:gd name="connsiteY3" fmla="*/ 0 h 1526504"/>
              <a:gd name="connsiteX4" fmla="*/ 0 w 9151684"/>
              <a:gd name="connsiteY4" fmla="*/ 929768 h 1526504"/>
              <a:gd name="connsiteX0" fmla="*/ 0 w 9151684"/>
              <a:gd name="connsiteY0" fmla="*/ 941674 h 1538410"/>
              <a:gd name="connsiteX1" fmla="*/ 0 w 9151684"/>
              <a:gd name="connsiteY1" fmla="*/ 1538410 h 1538410"/>
              <a:gd name="connsiteX2" fmla="*/ 9151684 w 9151684"/>
              <a:gd name="connsiteY2" fmla="*/ 65694 h 1538410"/>
              <a:gd name="connsiteX3" fmla="*/ 9144540 w 9151684"/>
              <a:gd name="connsiteY3" fmla="*/ 0 h 1538410"/>
              <a:gd name="connsiteX4" fmla="*/ 0 w 9151684"/>
              <a:gd name="connsiteY4" fmla="*/ 941674 h 1538410"/>
              <a:gd name="connsiteX0" fmla="*/ 0 w 9144540"/>
              <a:gd name="connsiteY0" fmla="*/ 941674 h 1538410"/>
              <a:gd name="connsiteX1" fmla="*/ 0 w 9144540"/>
              <a:gd name="connsiteY1" fmla="*/ 1538410 h 1538410"/>
              <a:gd name="connsiteX2" fmla="*/ 9118347 w 9144540"/>
              <a:gd name="connsiteY2" fmla="*/ 32356 h 1538410"/>
              <a:gd name="connsiteX3" fmla="*/ 9144540 w 9144540"/>
              <a:gd name="connsiteY3" fmla="*/ 0 h 1538410"/>
              <a:gd name="connsiteX4" fmla="*/ 0 w 9144540"/>
              <a:gd name="connsiteY4" fmla="*/ 941674 h 1538410"/>
              <a:gd name="connsiteX0" fmla="*/ 0 w 9144540"/>
              <a:gd name="connsiteY0" fmla="*/ 941674 h 1538410"/>
              <a:gd name="connsiteX1" fmla="*/ 0 w 9144540"/>
              <a:gd name="connsiteY1" fmla="*/ 1538410 h 1538410"/>
              <a:gd name="connsiteX2" fmla="*/ 9144540 w 9144540"/>
              <a:gd name="connsiteY2" fmla="*/ 56169 h 1538410"/>
              <a:gd name="connsiteX3" fmla="*/ 9144540 w 9144540"/>
              <a:gd name="connsiteY3" fmla="*/ 0 h 1538410"/>
              <a:gd name="connsiteX4" fmla="*/ 0 w 9144540"/>
              <a:gd name="connsiteY4" fmla="*/ 941674 h 1538410"/>
              <a:gd name="connsiteX0" fmla="*/ 0 w 9144540"/>
              <a:gd name="connsiteY0" fmla="*/ 941674 h 1538410"/>
              <a:gd name="connsiteX1" fmla="*/ 0 w 9144540"/>
              <a:gd name="connsiteY1" fmla="*/ 1538410 h 1538410"/>
              <a:gd name="connsiteX2" fmla="*/ 9123109 w 9144540"/>
              <a:gd name="connsiteY2" fmla="*/ 34737 h 1538410"/>
              <a:gd name="connsiteX3" fmla="*/ 9144540 w 9144540"/>
              <a:gd name="connsiteY3" fmla="*/ 0 h 1538410"/>
              <a:gd name="connsiteX4" fmla="*/ 0 w 9144540"/>
              <a:gd name="connsiteY4" fmla="*/ 941674 h 1538410"/>
              <a:gd name="connsiteX0" fmla="*/ 0 w 9144540"/>
              <a:gd name="connsiteY0" fmla="*/ 941674 h 1538410"/>
              <a:gd name="connsiteX1" fmla="*/ 0 w 9144540"/>
              <a:gd name="connsiteY1" fmla="*/ 1538410 h 1538410"/>
              <a:gd name="connsiteX2" fmla="*/ 9142159 w 9144540"/>
              <a:gd name="connsiteY2" fmla="*/ 63312 h 1538410"/>
              <a:gd name="connsiteX3" fmla="*/ 9144540 w 9144540"/>
              <a:gd name="connsiteY3" fmla="*/ 0 h 1538410"/>
              <a:gd name="connsiteX4" fmla="*/ 0 w 9144540"/>
              <a:gd name="connsiteY4" fmla="*/ 941674 h 1538410"/>
              <a:gd name="connsiteX0" fmla="*/ 0 w 9144540"/>
              <a:gd name="connsiteY0" fmla="*/ 941674 h 1538410"/>
              <a:gd name="connsiteX1" fmla="*/ 0 w 9144540"/>
              <a:gd name="connsiteY1" fmla="*/ 1538410 h 1538410"/>
              <a:gd name="connsiteX2" fmla="*/ 9142159 w 9144540"/>
              <a:gd name="connsiteY2" fmla="*/ 63312 h 1538410"/>
              <a:gd name="connsiteX3" fmla="*/ 9144540 w 9144540"/>
              <a:gd name="connsiteY3" fmla="*/ 0 h 1538410"/>
              <a:gd name="connsiteX4" fmla="*/ 0 w 9144540"/>
              <a:gd name="connsiteY4" fmla="*/ 941674 h 1538410"/>
              <a:gd name="connsiteX0" fmla="*/ 0 w 9144540"/>
              <a:gd name="connsiteY0" fmla="*/ 941674 h 1538410"/>
              <a:gd name="connsiteX1" fmla="*/ 0 w 9144540"/>
              <a:gd name="connsiteY1" fmla="*/ 1538410 h 1538410"/>
              <a:gd name="connsiteX2" fmla="*/ 9142159 w 9144540"/>
              <a:gd name="connsiteY2" fmla="*/ 63312 h 1538410"/>
              <a:gd name="connsiteX3" fmla="*/ 9144540 w 9144540"/>
              <a:gd name="connsiteY3" fmla="*/ 0 h 1538410"/>
              <a:gd name="connsiteX4" fmla="*/ 0 w 9144540"/>
              <a:gd name="connsiteY4" fmla="*/ 941674 h 153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540" h="1538410">
                <a:moveTo>
                  <a:pt x="0" y="941674"/>
                </a:moveTo>
                <a:lnTo>
                  <a:pt x="0" y="1538410"/>
                </a:lnTo>
                <a:lnTo>
                  <a:pt x="9142159" y="63312"/>
                </a:lnTo>
                <a:cubicBezTo>
                  <a:pt x="9143349" y="31656"/>
                  <a:pt x="9143349" y="31656"/>
                  <a:pt x="9144540" y="0"/>
                </a:cubicBezTo>
                <a:lnTo>
                  <a:pt x="0" y="94167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8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82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/empt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46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7128" y="86081"/>
            <a:ext cx="8449399" cy="392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347128" y="903486"/>
            <a:ext cx="4038600" cy="36176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1"/>
          </p:nvPr>
        </p:nvSpPr>
        <p:spPr>
          <a:xfrm>
            <a:off x="4757927" y="903486"/>
            <a:ext cx="4038600" cy="361769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3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28" y="901882"/>
            <a:ext cx="4040188" cy="4798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E5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752" y="901882"/>
            <a:ext cx="4041775" cy="4798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E5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47128" y="86081"/>
            <a:ext cx="8449399" cy="392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0"/>
          </p:nvPr>
        </p:nvSpPr>
        <p:spPr>
          <a:xfrm>
            <a:off x="347128" y="1517002"/>
            <a:ext cx="4038600" cy="29963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/>
          </p:nvPr>
        </p:nvSpPr>
        <p:spPr>
          <a:xfrm>
            <a:off x="4757927" y="1517002"/>
            <a:ext cx="4038600" cy="29963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2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smtClean="0"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8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128" y="86081"/>
            <a:ext cx="8449399" cy="3927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Slide titles should be a one-line 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29" y="906843"/>
            <a:ext cx="8449398" cy="36651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80407" y="4876468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57802700-181E-DB45-BF76-687624FA2429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+mn-lt"/>
                <a:cs typeface="Franklin Gothic Book"/>
              </a:rPr>
              <a:pPr algn="r"/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+mn-lt"/>
              <a:cs typeface="Franklin Gothic Book"/>
            </a:endParaRPr>
          </a:p>
        </p:txBody>
      </p:sp>
      <p:pic>
        <p:nvPicPr>
          <p:cNvPr id="8" name="Picture 9" descr="Sabre-Logo-reg-RGB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4" y="4722111"/>
            <a:ext cx="877056" cy="308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0" y="641575"/>
            <a:ext cx="914400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24893" y="4876468"/>
            <a:ext cx="344337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800" i="1" dirty="0" smtClean="0">
                <a:solidFill>
                  <a:schemeClr val="bg1">
                    <a:lumMod val="50000"/>
                  </a:schemeClr>
                </a:solidFill>
              </a:rPr>
              <a:t> confidential  |  ©2015 Sabre GLBL Inc. All rights reserved.</a:t>
            </a:r>
            <a:endParaRPr lang="en-US" sz="8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1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54" r:id="rId3"/>
    <p:sldLayoutId id="2147483652" r:id="rId4"/>
    <p:sldLayoutId id="2147483653" r:id="rId5"/>
    <p:sldLayoutId id="2147483673" r:id="rId6"/>
    <p:sldLayoutId id="2147483674" r:id="rId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000" b="1" kern="1200" spc="-3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50000"/>
        </a:buClr>
        <a:buFont typeface="Arial"/>
        <a:buChar char="•"/>
        <a:defRPr sz="1600" kern="1200" spc="-20" baseline="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288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50000"/>
        </a:buClr>
        <a:buFont typeface="Arial"/>
        <a:buChar char="–"/>
        <a:defRPr sz="1400" kern="1200" spc="-20" baseline="0">
          <a:solidFill>
            <a:schemeClr val="tx2"/>
          </a:solidFill>
          <a:latin typeface="+mn-lt"/>
          <a:ea typeface="+mn-ea"/>
          <a:cs typeface="+mn-cs"/>
        </a:defRPr>
      </a:lvl2pPr>
      <a:lvl3pPr marL="777240" indent="-18288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50000"/>
        </a:buClr>
        <a:buFont typeface="Arial"/>
        <a:buChar char="•"/>
        <a:defRPr sz="1400" kern="1200" spc="-2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50000"/>
        </a:buClr>
        <a:buFont typeface="Arial"/>
        <a:buChar char="–"/>
        <a:defRPr sz="1400" kern="1200" spc="-20" baseline="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182880" algn="l" defTabSz="457200" rtl="0" eaLnBrk="1" latinLnBrk="0" hangingPunct="1">
        <a:lnSpc>
          <a:spcPct val="90000"/>
        </a:lnSpc>
        <a:spcBef>
          <a:spcPts val="0"/>
        </a:spcBef>
        <a:spcAft>
          <a:spcPts val="900"/>
        </a:spcAft>
        <a:buClr>
          <a:srgbClr val="E50000"/>
        </a:buClr>
        <a:buFont typeface="Arial"/>
        <a:buChar char="»"/>
        <a:defRPr sz="1400" kern="1200" spc="-2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5.gif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12" Type="http://schemas.openxmlformats.org/officeDocument/2006/relationships/image" Target="../media/image55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g"/><Relationship Id="rId11" Type="http://schemas.openxmlformats.org/officeDocument/2006/relationships/image" Target="../media/image54.png"/><Relationship Id="rId5" Type="http://schemas.openxmlformats.org/officeDocument/2006/relationships/image" Target="../media/image11.png"/><Relationship Id="rId10" Type="http://schemas.openxmlformats.org/officeDocument/2006/relationships/image" Target="../media/image53.png"/><Relationship Id="rId4" Type="http://schemas.openxmlformats.org/officeDocument/2006/relationships/image" Target="../media/image48.jp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5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47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0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gif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-c200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Travel Mate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94576" y="3067287"/>
            <a:ext cx="2212848" cy="1937419"/>
          </a:xfrm>
        </p:spPr>
        <p:txBody>
          <a:bodyPr/>
          <a:lstStyle/>
          <a:p>
            <a:r>
              <a:rPr lang="en-US" sz="1600" b="1" dirty="0" smtClean="0"/>
              <a:t>Team </a:t>
            </a:r>
            <a:r>
              <a:rPr lang="en-US" sz="1600" b="1" dirty="0" err="1" smtClean="0"/>
              <a:t>Krafterz</a:t>
            </a:r>
            <a:endParaRPr lang="en-US" sz="1600" b="1" dirty="0" smtClean="0"/>
          </a:p>
          <a:p>
            <a:r>
              <a:rPr lang="en-US" sz="1400" dirty="0" smtClean="0"/>
              <a:t>Miracle </a:t>
            </a:r>
            <a:r>
              <a:rPr lang="en-US" sz="1400" dirty="0" err="1" smtClean="0"/>
              <a:t>D’souza</a:t>
            </a:r>
            <a:endParaRPr lang="en-US" sz="1400" dirty="0" smtClean="0"/>
          </a:p>
          <a:p>
            <a:r>
              <a:rPr lang="en-US" sz="1400" dirty="0" err="1" smtClean="0"/>
              <a:t>Sushmitha</a:t>
            </a:r>
            <a:r>
              <a:rPr lang="en-US" sz="1400" dirty="0" smtClean="0"/>
              <a:t> A.A.</a:t>
            </a:r>
          </a:p>
          <a:p>
            <a:r>
              <a:rPr lang="en-US" sz="1400" dirty="0" smtClean="0"/>
              <a:t>Rahul </a:t>
            </a:r>
            <a:r>
              <a:rPr lang="en-US" sz="1400" dirty="0" err="1" smtClean="0"/>
              <a:t>D’costa</a:t>
            </a:r>
            <a:endParaRPr lang="en-US" sz="1400" dirty="0" smtClean="0"/>
          </a:p>
          <a:p>
            <a:r>
              <a:rPr lang="en-US" sz="1400" dirty="0" err="1" smtClean="0"/>
              <a:t>Kiran</a:t>
            </a:r>
            <a:r>
              <a:rPr lang="en-US" sz="1400" dirty="0" smtClean="0"/>
              <a:t> </a:t>
            </a:r>
            <a:r>
              <a:rPr lang="en-US" sz="1400" dirty="0" err="1" smtClean="0"/>
              <a:t>Chitivolu</a:t>
            </a:r>
            <a:endParaRPr lang="en-US" sz="1400" dirty="0" smtClean="0"/>
          </a:p>
          <a:p>
            <a:r>
              <a:rPr lang="en-US" sz="1400" dirty="0"/>
              <a:t>G R, Annapurna</a:t>
            </a:r>
            <a:endParaRPr lang="en-US" sz="14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154680" y="3067288"/>
            <a:ext cx="326440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03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Key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19" y="3568244"/>
            <a:ext cx="1867581" cy="14033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84" y="768733"/>
            <a:ext cx="8583233" cy="28732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4050507"/>
            <a:ext cx="1943099" cy="10929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640" y="2436168"/>
            <a:ext cx="2600325" cy="17744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3355522" y="4441371"/>
            <a:ext cx="2225050" cy="63069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accent1"/>
                </a:solidFill>
              </a:rPr>
              <a:t>Hotel authority has been notified and will be sending their staff  to you  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71712" y="4269921"/>
            <a:ext cx="1247095" cy="253093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Intuitive hotel </a:t>
            </a:r>
            <a:r>
              <a:rPr lang="en-US" dirty="0"/>
              <a:t>s</a:t>
            </a:r>
            <a:r>
              <a:rPr lang="en-US" dirty="0" smtClean="0"/>
              <a:t>ervices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196" y="710319"/>
            <a:ext cx="4899025" cy="2762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3"/>
          <a:srcRect l="5740" t="6258" r="50391" b="5283"/>
          <a:stretch/>
        </p:blipFill>
        <p:spPr>
          <a:xfrm>
            <a:off x="107156" y="835819"/>
            <a:ext cx="2954933" cy="3989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1888">
            <a:off x="976517" y="1597939"/>
            <a:ext cx="1424705" cy="24656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42" y="2360410"/>
            <a:ext cx="644636" cy="729314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 rotWithShape="1">
          <a:blip r:embed="rId3"/>
          <a:srcRect l="5740" t="6258" r="50391" b="5283"/>
          <a:stretch/>
        </p:blipFill>
        <p:spPr>
          <a:xfrm>
            <a:off x="3225467" y="865634"/>
            <a:ext cx="2954933" cy="3989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-1108" r="10336" b="8870"/>
          <a:stretch/>
        </p:blipFill>
        <p:spPr>
          <a:xfrm rot="539777">
            <a:off x="4154507" y="2045853"/>
            <a:ext cx="1321526" cy="1689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2983">
            <a:off x="4259372" y="2284549"/>
            <a:ext cx="505120" cy="505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7150">
            <a:off x="4826113" y="2351920"/>
            <a:ext cx="6858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3043">
            <a:off x="4910906" y="3061907"/>
            <a:ext cx="388764" cy="3887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6916">
            <a:off x="4168259" y="2899527"/>
            <a:ext cx="573042" cy="57304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348659">
            <a:off x="4222251" y="2061082"/>
            <a:ext cx="13683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b="1" dirty="0"/>
              <a:t>Room Service</a:t>
            </a:r>
            <a:r>
              <a:rPr lang="en-US" sz="1050" b="1" dirty="0"/>
              <a:t>      </a:t>
            </a:r>
            <a:r>
              <a:rPr lang="en-US" sz="825" b="1" dirty="0"/>
              <a:t>Food</a:t>
            </a:r>
            <a:endParaRPr lang="en-US" sz="1050" b="1" dirty="0"/>
          </a:p>
        </p:txBody>
      </p:sp>
      <p:sp>
        <p:nvSpPr>
          <p:cNvPr id="20" name="TextBox 19"/>
          <p:cNvSpPr txBox="1"/>
          <p:nvPr/>
        </p:nvSpPr>
        <p:spPr>
          <a:xfrm rot="470961">
            <a:off x="3931159" y="3507584"/>
            <a:ext cx="151269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b="1" dirty="0"/>
              <a:t>Sightseeing        Concerts</a:t>
            </a:r>
            <a:endParaRPr lang="en-US" sz="105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59295">
            <a:off x="4337359" y="1716432"/>
            <a:ext cx="1282448" cy="30403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441312">
            <a:off x="4405832" y="1766203"/>
            <a:ext cx="11109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Hotel Services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88" y="2506719"/>
            <a:ext cx="644636" cy="729314"/>
          </a:xfrm>
          <a:prstGeom prst="rect">
            <a:avLst/>
          </a:prstGeom>
        </p:spPr>
      </p:pic>
      <p:pic>
        <p:nvPicPr>
          <p:cNvPr id="25" name="Content Placeholder 4"/>
          <p:cNvPicPr>
            <a:picLocks noChangeAspect="1"/>
          </p:cNvPicPr>
          <p:nvPr/>
        </p:nvPicPr>
        <p:blipFill rotWithShape="1">
          <a:blip r:embed="rId3"/>
          <a:srcRect l="5740" t="6258" r="50391" b="5283"/>
          <a:stretch/>
        </p:blipFill>
        <p:spPr>
          <a:xfrm>
            <a:off x="6343778" y="865634"/>
            <a:ext cx="2755037" cy="39898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5" t="19334" r="20170" b="21333"/>
          <a:stretch/>
        </p:blipFill>
        <p:spPr>
          <a:xfrm rot="493250">
            <a:off x="7192755" y="1989942"/>
            <a:ext cx="1257227" cy="20720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59295">
            <a:off x="7368106" y="1699390"/>
            <a:ext cx="1210766" cy="25667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 rot="441312">
            <a:off x="7431425" y="1671386"/>
            <a:ext cx="1084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Food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17" y="3321106"/>
            <a:ext cx="644636" cy="7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6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83" y="2040028"/>
            <a:ext cx="3328988" cy="2678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90" y="786337"/>
            <a:ext cx="4926769" cy="2777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order verification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7461" y="2737428"/>
            <a:ext cx="2526851" cy="16919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24326">
            <a:off x="915378" y="3415759"/>
            <a:ext cx="515771" cy="5002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65384">
            <a:off x="996101" y="3180407"/>
            <a:ext cx="464837" cy="10200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64" y="2815528"/>
            <a:ext cx="3000375" cy="16877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5855">
            <a:off x="5817877" y="3243683"/>
            <a:ext cx="646949" cy="6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61 -0.00324 0.00521 -0.00648 0.00782 -0.00972 C 0.0086 -0.01111 0.00925 -0.01296 0.01016 -0.01389 C 0.01107 -0.01527 0.01224 -0.01551 0.01328 -0.01666 C 0.02005 -0.02615 0.01433 -0.02129 0.02032 -0.02777 C 0.02617 -0.03449 0.0319 -0.04166 0.03828 -0.04722 C 0.04037 -0.04907 0.04258 -0.05046 0.04453 -0.05277 C 0.04779 -0.05694 0.05052 -0.06273 0.05391 -0.06666 C 0.0625 -0.07731 0.07149 -0.08703 0.07969 -0.09861 C 0.08828 -0.11134 0.10183 -0.13148 0.11016 -0.13889 C 0.12071 -0.14861 0.13529 -0.15532 0.14766 -0.16111 C 0.15365 -0.16759 0.1599 -0.17338 0.16563 -0.18055 C 0.16797 -0.18379 0.16953 -0.18865 0.17188 -0.19166 C 0.18854 -0.21481 0.19362 -0.21203 0.21016 -0.24583 C 0.21263 -0.25115 0.22748 -0.28588 0.23516 -0.29027 C 0.23594 -0.29074 0.23659 -0.29143 0.2375 -0.29166 C 0.23841 -0.29236 0.23959 -0.29259 0.24063 -0.29305 C 0.24167 -0.29398 0.24258 -0.29514 0.24375 -0.29583 C 0.2517 -0.30208 0.2388 -0.29097 0.24922 -0.3 C 0.24974 -0.30139 0.25 -0.30324 0.25078 -0.30416 C 0.25196 -0.30602 0.25651 -0.30879 0.25782 -0.30972 C 0.2586 -0.31064 0.25925 -0.3118 0.26016 -0.3125 C 0.26081 -0.31319 0.26172 -0.31342 0.2625 -0.31389 C 0.26302 -0.31435 0.26354 -0.31481 0.26407 -0.31527 " pathEditMode="relative" ptsTypes="AAAAAAAAAAAAAAAAAAAAAAAAA"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61 -0.00324 0.00521 -0.00648 0.00782 -0.00972 C 0.0086 -0.01111 0.00925 -0.01296 0.01016 -0.01389 C 0.01107 -0.01527 0.01224 -0.01551 0.01328 -0.01666 C 0.02005 -0.02615 0.01433 -0.02129 0.02032 -0.02777 C 0.02617 -0.03449 0.0319 -0.04166 0.03828 -0.04722 C 0.04037 -0.04907 0.04258 -0.05046 0.04453 -0.05277 C 0.04779 -0.05694 0.05052 -0.06273 0.05391 -0.06666 C 0.0625 -0.07731 0.07149 -0.08703 0.07969 -0.09861 C 0.08828 -0.11134 0.10183 -0.13148 0.11016 -0.13889 C 0.12071 -0.14861 0.13529 -0.15532 0.14766 -0.16111 C 0.15365 -0.16759 0.1599 -0.17338 0.16563 -0.18055 C 0.16797 -0.18379 0.16953 -0.18865 0.17188 -0.19166 C 0.18854 -0.21481 0.19362 -0.21203 0.21016 -0.24583 C 0.21263 -0.25115 0.22748 -0.28588 0.23516 -0.29027 C 0.23594 -0.29074 0.23659 -0.29143 0.2375 -0.29166 C 0.23841 -0.29236 0.23959 -0.29259 0.24063 -0.29305 C 0.24167 -0.29398 0.24258 -0.29514 0.24375 -0.29583 C 0.2517 -0.30208 0.2388 -0.29097 0.24922 -0.3 C 0.24974 -0.30139 0.25 -0.30324 0.25078 -0.30416 C 0.25196 -0.30602 0.25651 -0.30879 0.25782 -0.30972 C 0.2586 -0.31064 0.25925 -0.3118 0.26016 -0.3125 C 0.26081 -0.31319 0.26172 -0.31342 0.2625 -0.31389 C 0.26302 -0.31435 0.26354 -0.31481 0.26407 -0.31527 " pathEditMode="relative" ptsTypes="AAAAAAAAAAAAAAAAAAAAAAA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61 -0.00324 0.00521 -0.00648 0.00782 -0.00972 C 0.0086 -0.01111 0.00925 -0.01296 0.01016 -0.01389 C 0.01107 -0.01527 0.01224 -0.01551 0.01328 -0.01666 C 0.02005 -0.02615 0.01433 -0.02129 0.02032 -0.02777 C 0.02617 -0.03449 0.0319 -0.04166 0.03828 -0.04722 C 0.04037 -0.04907 0.04258 -0.05046 0.04453 -0.05277 C 0.04779 -0.05694 0.05052 -0.06273 0.05391 -0.06666 C 0.0625 -0.07731 0.07149 -0.08703 0.07969 -0.09861 C 0.08828 -0.11134 0.10183 -0.13148 0.11016 -0.13889 C 0.12071 -0.14861 0.13529 -0.15532 0.14766 -0.16111 C 0.15365 -0.16759 0.1599 -0.17338 0.16563 -0.18055 C 0.16797 -0.18379 0.16953 -0.18865 0.17188 -0.19166 C 0.18854 -0.21481 0.19362 -0.21203 0.21016 -0.24583 C 0.21263 -0.25115 0.22748 -0.28588 0.23516 -0.29027 C 0.23594 -0.29074 0.23659 -0.29143 0.2375 -0.29166 C 0.23841 -0.29236 0.23959 -0.29259 0.24063 -0.29305 C 0.24167 -0.29398 0.24258 -0.29514 0.24375 -0.29583 C 0.2517 -0.30208 0.2388 -0.29097 0.24922 -0.3 C 0.24974 -0.30139 0.25 -0.30324 0.25078 -0.30416 C 0.25196 -0.30602 0.25651 -0.30879 0.25782 -0.30972 C 0.2586 -0.31064 0.25925 -0.3118 0.26016 -0.3125 C 0.26081 -0.31319 0.26172 -0.31342 0.2625 -0.31389 C 0.26302 -0.31435 0.26354 -0.31481 0.26407 -0.31527 " pathEditMode="relative" ptsTypes="AAAAAAAAAAAAAAAAAAAAAAA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59259E-6 L -4.58333E-6 0.00023 C -0.01289 -0.02801 0.00027 0.00023 -0.01223 -0.02361 C -0.01315 -0.02569 -0.0138 -0.02824 -0.01497 -0.03032 C -0.01653 -0.0324 -0.0194 -0.03426 -0.02096 -0.03657 C -0.02695 -0.04629 -0.03281 -0.05625 -0.03723 -0.06643 C -0.04127 -0.07615 -0.04218 -0.08078 -0.04752 -0.08865 C -0.05156 -0.09537 -0.05403 -0.10347 -0.06054 -0.1081 C -0.07213 -0.1169 -0.08398 -0.125 -0.09453 -0.13426 C -0.09921 -0.13842 -0.10169 -0.14421 -0.10612 -0.14838 C -0.15377 -0.19676 -0.12539 -0.16365 -0.14166 -0.1824 C -0.14609 -0.19699 -0.14166 -0.1868 -0.15039 -0.1993 C -0.1513 -0.20092 -0.15195 -0.20301 -0.15325 -0.2044 C -0.15416 -0.20555 -0.16158 -0.21574 -0.16354 -0.21759 C -0.16627 -0.22014 -0.1694 -0.22199 -0.17226 -0.22384 C -0.18723 -0.23634 -0.17721 -0.23009 -0.18723 -0.23565 C -0.18815 -0.23889 -0.18841 -0.2412 -0.19153 -0.24352 C -0.19309 -0.2449 -0.19973 -0.24838 -0.20182 -0.24884 C -0.20742 -0.25069 -0.2194 -0.25393 -0.2194 -0.2537 C -0.22278 -0.25648 -0.22591 -0.25926 -0.22968 -0.2618 C -0.23085 -0.26296 -0.23242 -0.26412 -0.23398 -0.26412 C -0.23684 -0.26412 -0.23893 -0.26273 -0.24153 -0.2618 C -0.24309 -0.26041 -0.24492 -0.25949 -0.24583 -0.25787 C -0.24804 -0.25347 -0.24739 -0.23865 -0.24739 -0.23565 " pathEditMode="relative" rAng="0" ptsTypes="AAAAAAAAAAAAAAAAAAAAAAAA">
                                      <p:cBhvr>
                                        <p:cTn id="5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83" y="-13194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00024 C -0.01289 -0.02801 0.00027 0.00024 -0.01223 -0.02361 C -0.01315 -0.02569 -0.0138 -0.02824 -0.01497 -0.03032 C -0.01653 -0.0324 -0.0194 -0.03426 -0.02096 -0.03657 C -0.02695 -0.04629 -0.03281 -0.05625 -0.03723 -0.06643 C -0.04127 -0.07615 -0.04218 -0.08078 -0.04752 -0.08865 C -0.05156 -0.09537 -0.05403 -0.10347 -0.06054 -0.1081 C -0.07213 -0.11689 -0.08398 -0.125 -0.09453 -0.13426 C -0.09921 -0.13842 -0.10169 -0.14421 -0.10612 -0.14838 C -0.15377 -0.19676 -0.12539 -0.16365 -0.14166 -0.1824 C -0.14609 -0.19699 -0.14166 -0.1868 -0.15039 -0.1993 C -0.1513 -0.20092 -0.15195 -0.20301 -0.15325 -0.20439 C -0.15416 -0.20555 -0.16158 -0.21574 -0.16354 -0.21759 C -0.16627 -0.22013 -0.1694 -0.22199 -0.17226 -0.22384 C -0.18723 -0.23634 -0.17721 -0.23009 -0.18723 -0.23564 C -0.18815 -0.23888 -0.18841 -0.2412 -0.19153 -0.24351 C -0.19309 -0.2449 -0.19973 -0.24838 -0.20182 -0.24884 C -0.20742 -0.25069 -0.2194 -0.25393 -0.2194 -0.2537 C -0.22278 -0.25648 -0.22591 -0.25926 -0.22968 -0.2618 C -0.23085 -0.26296 -0.23242 -0.26412 -0.23398 -0.26412 C -0.23684 -0.26412 -0.23893 -0.26273 -0.24153 -0.2618 C -0.24309 -0.26041 -0.24492 -0.25949 -0.24583 -0.25787 C -0.24804 -0.25347 -0.24739 -0.23865 -0.24739 -0.23564 " pathEditMode="relative" rAng="0" ptsTypes="AAAAAAAAAAAAAAAAAAAAAAAA">
                                      <p:cBhvr>
                                        <p:cTn id="5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83" y="-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 smtClean="0"/>
          </a:p>
          <a:p>
            <a:pPr lvl="1"/>
            <a:r>
              <a:rPr lang="en-US" dirty="0" smtClean="0"/>
              <a:t>It can be integrated with Trip Case ,</a:t>
            </a:r>
            <a:r>
              <a:rPr lang="en-US" dirty="0" err="1" smtClean="0"/>
              <a:t>GetThere</a:t>
            </a:r>
            <a:r>
              <a:rPr lang="en-US" dirty="0" smtClean="0"/>
              <a:t> or can go out as stand alone application</a:t>
            </a:r>
          </a:p>
          <a:p>
            <a:pPr lvl="1"/>
            <a:r>
              <a:rPr lang="en-US" dirty="0" smtClean="0"/>
              <a:t>The idea can be extended by including Virtual Payments and receipt capture </a:t>
            </a:r>
          </a:p>
          <a:p>
            <a:pPr lvl="1"/>
            <a:endParaRPr lang="en-US" dirty="0" smtClean="0"/>
          </a:p>
          <a:p>
            <a:pPr lvl="1"/>
            <a:r>
              <a:rPr lang="en-US" b="1" dirty="0" smtClean="0"/>
              <a:t>Solutions to existing problems </a:t>
            </a:r>
          </a:p>
          <a:p>
            <a:pPr lvl="2"/>
            <a:r>
              <a:rPr lang="en-US" dirty="0"/>
              <a:t>It would let a tired traveler escape the manual check-in </a:t>
            </a:r>
            <a:r>
              <a:rPr lang="en-US" dirty="0" smtClean="0"/>
              <a:t>process</a:t>
            </a:r>
            <a:endParaRPr lang="en-US" dirty="0"/>
          </a:p>
          <a:p>
            <a:pPr lvl="2"/>
            <a:r>
              <a:rPr lang="en-US" dirty="0" smtClean="0"/>
              <a:t>More </a:t>
            </a:r>
            <a:r>
              <a:rPr lang="en-US" dirty="0"/>
              <a:t>intuitive way of using the hotel services</a:t>
            </a:r>
          </a:p>
          <a:p>
            <a:pPr lvl="2"/>
            <a:r>
              <a:rPr lang="en-US" dirty="0"/>
              <a:t>No worry of carrying a key or losing it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and Applicability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7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Customer :- Hotel authorities</a:t>
            </a:r>
          </a:p>
          <a:p>
            <a:r>
              <a:rPr lang="en-US" dirty="0" smtClean="0"/>
              <a:t>Total booking in last 6 months:- 15000 (count)</a:t>
            </a:r>
          </a:p>
          <a:p>
            <a:r>
              <a:rPr lang="en-US" dirty="0" smtClean="0"/>
              <a:t>Total hotel booking percentage :- 30% = 4500</a:t>
            </a:r>
          </a:p>
          <a:p>
            <a:r>
              <a:rPr lang="en-US" dirty="0" smtClean="0"/>
              <a:t>Initial cost for Hotel authorities to get their services to the customer via app= $500</a:t>
            </a:r>
          </a:p>
          <a:p>
            <a:r>
              <a:rPr lang="en-US" dirty="0" smtClean="0"/>
              <a:t>Per app check-in cost of  $2 is charged to Hotel authorities </a:t>
            </a:r>
          </a:p>
          <a:p>
            <a:r>
              <a:rPr lang="en-US" dirty="0" smtClean="0"/>
              <a:t>Assume 5% increase in bookings due to customer experience is $250</a:t>
            </a:r>
            <a:r>
              <a:rPr lang="en-US" dirty="0"/>
              <a:t>* 750 (trips)= $187500</a:t>
            </a:r>
            <a:endParaRPr lang="en-US" dirty="0" smtClean="0"/>
          </a:p>
          <a:p>
            <a:r>
              <a:rPr lang="en-US" dirty="0" smtClean="0">
                <a:solidFill>
                  <a:schemeClr val="accent1"/>
                </a:solidFill>
              </a:rPr>
              <a:t>Total revenue</a:t>
            </a:r>
            <a:r>
              <a:rPr lang="en-US" dirty="0" smtClean="0"/>
              <a:t>:-  </a:t>
            </a:r>
            <a:r>
              <a:rPr lang="en-US" dirty="0"/>
              <a:t>20(Top hotels)* 500+ (4500*2</a:t>
            </a:r>
            <a:r>
              <a:rPr lang="en-US" dirty="0" smtClean="0"/>
              <a:t>)+ (750*2)+187500</a:t>
            </a:r>
            <a:r>
              <a:rPr lang="en-US" dirty="0"/>
              <a:t>= </a:t>
            </a:r>
            <a:r>
              <a:rPr lang="en-US" dirty="0" smtClean="0"/>
              <a:t>$206500 </a:t>
            </a:r>
            <a:r>
              <a:rPr lang="en-US" dirty="0"/>
              <a:t>in </a:t>
            </a:r>
            <a:r>
              <a:rPr lang="en-US" dirty="0" smtClean="0"/>
              <a:t>6 months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Total investment </a:t>
            </a:r>
            <a:r>
              <a:rPr lang="en-US" dirty="0" smtClean="0"/>
              <a:t>:- $156500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8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graphicFrame>
        <p:nvGraphicFramePr>
          <p:cNvPr id="20" name="Diagram 19"/>
          <p:cNvGraphicFramePr/>
          <p:nvPr>
            <p:extLst/>
          </p:nvPr>
        </p:nvGraphicFramePr>
        <p:xfrm>
          <a:off x="970547" y="994611"/>
          <a:ext cx="7226969" cy="331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425901" y="1576191"/>
            <a:ext cx="161114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fear of misplacing documents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76103" y="2887161"/>
            <a:ext cx="127278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Automatic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check-in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check-out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50" y="787565"/>
            <a:ext cx="821430" cy="7796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65" y="746326"/>
            <a:ext cx="754437" cy="71918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24" y="732794"/>
            <a:ext cx="812046" cy="8344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64" y="3553976"/>
            <a:ext cx="935651" cy="8317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35" y="3662443"/>
            <a:ext cx="872365" cy="7834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81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Booking confirmation is not the end of a hotel Traveling experience </a:t>
            </a:r>
          </a:p>
          <a:p>
            <a:r>
              <a:rPr lang="en-US" dirty="0" smtClean="0"/>
              <a:t>Travelers experience many challenges from the time they land at hotel till the time they check out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3" r="55357"/>
          <a:stretch/>
        </p:blipFill>
        <p:spPr>
          <a:xfrm>
            <a:off x="6572833" y="1869620"/>
            <a:ext cx="2223694" cy="28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To develop an application which will cater to the time consuming problems faced by traveler post hotel booking</a:t>
            </a:r>
          </a:p>
          <a:p>
            <a:pPr lvl="2"/>
            <a:r>
              <a:rPr lang="en-US" dirty="0"/>
              <a:t>V</a:t>
            </a:r>
            <a:r>
              <a:rPr lang="en-US" dirty="0" smtClean="0"/>
              <a:t>irtual </a:t>
            </a:r>
            <a:r>
              <a:rPr lang="en-US" dirty="0"/>
              <a:t>key </a:t>
            </a:r>
            <a:r>
              <a:rPr lang="en-US" dirty="0" smtClean="0"/>
              <a:t>as single </a:t>
            </a:r>
            <a:r>
              <a:rPr lang="en-US" dirty="0"/>
              <a:t>entry </a:t>
            </a:r>
            <a:r>
              <a:rPr lang="en-US" dirty="0" smtClean="0"/>
              <a:t>point</a:t>
            </a:r>
          </a:p>
          <a:p>
            <a:pPr lvl="2"/>
            <a:r>
              <a:rPr lang="en-US" dirty="0" smtClean="0"/>
              <a:t>Intuitive Hotel Services Menu</a:t>
            </a:r>
          </a:p>
          <a:p>
            <a:pPr lvl="2"/>
            <a:r>
              <a:rPr lang="en-US" dirty="0" smtClean="0"/>
              <a:t>Pre-verification of ID proof documents</a:t>
            </a:r>
          </a:p>
          <a:p>
            <a:pPr lvl="2"/>
            <a:r>
              <a:rPr lang="en-US" dirty="0" err="1" smtClean="0"/>
              <a:t>Touchless</a:t>
            </a:r>
            <a:r>
              <a:rPr lang="en-US" dirty="0" smtClean="0"/>
              <a:t> check-in &amp; check-out process</a:t>
            </a:r>
          </a:p>
          <a:p>
            <a:pPr lvl="2"/>
            <a:r>
              <a:rPr lang="en-US" dirty="0" smtClean="0"/>
              <a:t>Pre-allocation of hotel rooms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Bringing  to you a more Secure ,Hassle-free  Hotel Traveling  Experience and a less human intervene process through Travel Mate</a:t>
            </a:r>
          </a:p>
          <a:p>
            <a:pPr marL="594360" lvl="2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11" y="1469572"/>
            <a:ext cx="1374959" cy="16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7422355" y="1736115"/>
            <a:ext cx="1364456" cy="5241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/>
        </p:nvSpPr>
        <p:spPr>
          <a:xfrm>
            <a:off x="7422355" y="2241548"/>
            <a:ext cx="1364456" cy="6519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34" name="Picture 10" descr="Image result for monitor scree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06" y="667831"/>
            <a:ext cx="5555440" cy="447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Hotel Travel Experience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409243" y="796158"/>
            <a:ext cx="5092304" cy="2313651"/>
          </a:xfrm>
          <a:prstGeom prst="rect">
            <a:avLst/>
          </a:prstGeom>
        </p:spPr>
      </p:pic>
      <p:pic>
        <p:nvPicPr>
          <p:cNvPr id="1028" name="Picture 4" descr="Image result for hot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505" y="4170250"/>
            <a:ext cx="893603" cy="89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243" y="3109810"/>
            <a:ext cx="5092304" cy="740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068" y="779893"/>
            <a:ext cx="1639040" cy="30700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2355" y="1656215"/>
            <a:ext cx="1364456" cy="11313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422355" y="1233930"/>
            <a:ext cx="1364456" cy="5241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7422356" y="2853383"/>
            <a:ext cx="1364456" cy="4723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513" y="3727078"/>
            <a:ext cx="680433" cy="76981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251032" y="2800183"/>
            <a:ext cx="478631" cy="364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Yes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66941" y="2800183"/>
            <a:ext cx="478631" cy="364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No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535924" y="3115371"/>
            <a:ext cx="357144" cy="3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415338" y="3203871"/>
            <a:ext cx="354222" cy="5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313236" y="3109809"/>
            <a:ext cx="354222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497" y="5126686"/>
            <a:ext cx="680433" cy="7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3.7037E-6 L 0.00295 0.0003 C 0.00382 -0.00587 0.00468 -0.01142 0.00573 -0.01667 C 0.00885 -0.03889 0.0059 -0.02439 0.00816 -0.0355 C 0.00833 -0.05216 0.00902 -0.06976 0.00902 -0.08704 C 0.00868 -0.1392 0.01007 -0.12809 0.00625 -0.15216 C 0.00607 -0.15988 0.0059 -0.16821 0.00573 -0.17562 C 0.00538 -0.17716 0.00468 -0.17809 0.00468 -0.17902 C 0.00399 -0.18272 0.00399 -0.18704 0.00382 -0.19074 C 0.00364 -0.19383 0.00312 -0.19599 0.00295 -0.19908 C 0.00243 -0.20741 0.00191 -0.24908 0.00121 -0.26204 C 0.00104 -0.26389 0.00034 -0.26513 0.00017 -0.26667 C -0.00209 -0.28611 0.00173 -0.26544 -0.00313 -0.29105 C -0.00365 -0.2926 -0.00382 -0.29383 -0.004 -0.29476 C -0.00469 -0.2963 -0.00538 -0.29723 -0.00573 -0.29815 C -0.01077 -0.31358 -0.00591 -0.30432 -0.01094 -0.31328 C -0.01181 -0.32994 -0.01077 -0.3321 -0.01268 -0.3426 C -0.01372 -0.3463 -0.0132 -0.34568 -0.01441 -0.34723 L -0.01441 -0.34692 C -0.01216 -0.35093 -0.0099 -0.35402 -0.00764 -0.35772 C -0.00382 -0.36389 -0.00782 -0.35895 -0.004 -0.36605 C -0.00295 -0.36852 -0.00104 -0.37068 0.00017 -0.37284 C 0.01927 -0.41142 -0.00625 -0.36451 0.01319 -0.39877 C 0.01389 -0.3997 0.01423 -0.40155 0.0151 -0.40216 C 0.0158 -0.4034 0.01684 -0.40371 0.01771 -0.40494 C 0.01875 -0.40587 0.01927 -0.40772 0.02014 -0.40926 C 0.021 -0.4105 0.02187 -0.41142 0.02291 -0.41266 C 0.0243 -0.41513 0.02569 -0.4176 0.02725 -0.41945 C 0.02899 -0.42192 0.03073 -0.42377 0.03246 -0.42562 C 0.03316 -0.42655 0.0342 -0.42686 0.03507 -0.42809 C 0.03732 -0.43118 0.03732 -0.43365 0.04027 -0.43611 C 0.04201 -0.43766 0.04375 -0.43858 0.04548 -0.43982 C 0.05225 -0.44383 0.04982 -0.44105 0.05243 -0.44383 L 0.05243 -0.44383 C 0.05503 -0.44383 0.05781 -0.44383 0.06024 -0.44321 C 0.06302 -0.4426 0.0658 -0.43982 0.06805 -0.43828 C 0.06927 -0.43797 0.071 -0.43766 0.07239 -0.43704 C 0.07482 -0.43704 0.07708 -0.43673 0.07934 -0.43611 C 0.0809 -0.43581 0.08212 -0.43519 0.08385 -0.43488 C 0.09392 -0.43426 0.10399 -0.43395 0.11423 -0.43365 C 0.11962 -0.43303 0.12534 -0.43025 0.13073 -0.43118 L 0.13698 -0.43241 " pathEditMode="relative" rAng="0" ptsTypes="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2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 Verification of </a:t>
            </a:r>
            <a:r>
              <a:rPr lang="en-US" dirty="0" smtClean="0"/>
              <a:t>Document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40" t="6258" r="50391" b="5283"/>
          <a:stretch/>
        </p:blipFill>
        <p:spPr>
          <a:xfrm>
            <a:off x="507206" y="1065470"/>
            <a:ext cx="2657876" cy="3588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5558">
            <a:off x="1356341" y="2246975"/>
            <a:ext cx="1195830" cy="1136654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l="5740" t="6258" r="50391" b="5283"/>
          <a:stretch/>
        </p:blipFill>
        <p:spPr>
          <a:xfrm>
            <a:off x="3414713" y="1065470"/>
            <a:ext cx="2657875" cy="3588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/>
          <a:srcRect l="5740" t="6258" r="50391" b="5283"/>
          <a:stretch/>
        </p:blipFill>
        <p:spPr>
          <a:xfrm>
            <a:off x="6393656" y="1055825"/>
            <a:ext cx="2665019" cy="3598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56084">
            <a:off x="4473835" y="3091890"/>
            <a:ext cx="554828" cy="1972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5739">
            <a:off x="4332314" y="1767274"/>
            <a:ext cx="1229528" cy="12295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26294">
            <a:off x="4199394" y="3449903"/>
            <a:ext cx="1209127" cy="1011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64110">
            <a:off x="4138430" y="3683764"/>
            <a:ext cx="1110585" cy="2456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r="15106"/>
          <a:stretch/>
        </p:blipFill>
        <p:spPr>
          <a:xfrm rot="515096">
            <a:off x="7310765" y="2524482"/>
            <a:ext cx="1168829" cy="2833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3433">
            <a:off x="7607475" y="3475122"/>
            <a:ext cx="283101" cy="2453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15524">
            <a:off x="7430909" y="1847424"/>
            <a:ext cx="1171046" cy="1805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52065">
            <a:off x="7468481" y="2185969"/>
            <a:ext cx="970436" cy="194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95323">
            <a:off x="7286440" y="3095206"/>
            <a:ext cx="1096136" cy="1667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78252"/>
            <a:ext cx="680433" cy="7698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949" y="2519615"/>
            <a:ext cx="680433" cy="7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1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68 0.00278 -0.02136 0.00672 -0.03203 0.00834 C -0.05183 0.01135 -0.09141 0.01389 -0.09141 0.01389 C -0.0961 0.01667 -0.10065 0.02338 -0.10547 0.02223 L -0.14297 0.0125 C -0.1517 0.00996 -0.16016 0.00649 -0.16875 0.00417 C -0.21472 -0.00902 -0.20078 -0.00532 -0.25 -0.00833 L -0.28125 -0.00555 C -0.28242 -0.00555 -0.28334 -0.00463 -0.28438 -0.00416 C -0.28594 -0.0037 -0.2875 -0.00324 -0.28906 -0.00277 C -0.29766 -0.00092 -0.30625 0.00139 -0.31485 0.00278 C -0.32214 0.00371 -0.32956 0.00348 -0.33672 0.00417 C -0.35469 0.00556 -0.34349 0.00556 -0.35078 0.00556 " pathEditMode="relative" ptsTypes="AAAAAAAAAAAAAA">
                                      <p:cBhvr>
                                        <p:cTn id="10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68 0.00278 -0.02136 0.00672 -0.03203 0.00834 C -0.05183 0.01135 -0.09141 0.01389 -0.09141 0.01389 C -0.0961 0.01667 -0.10065 0.02338 -0.10547 0.02223 L -0.14297 0.0125 C -0.1517 0.00996 -0.16016 0.00649 -0.16875 0.00417 C -0.21472 -0.00902 -0.20078 -0.00532 -0.25 -0.00833 L -0.28125 -0.00555 C -0.28242 -0.00555 -0.28334 -0.00463 -0.28438 -0.00416 C -0.28594 -0.0037 -0.2875 -0.00324 -0.28906 -0.00277 C -0.29766 -0.00092 -0.30625 0.00139 -0.31485 0.00278 C -0.32214 0.00371 -0.32956 0.00348 -0.33672 0.00417 C -0.35469 0.00556 -0.34349 0.00556 -0.35078 0.00556 " pathEditMode="relative" ptsTypes="AAAAAAAAAAAAAA">
                                      <p:cBhvr>
                                        <p:cTn id="1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68 0.00278 -0.02136 0.00672 -0.03203 0.00834 C -0.05183 0.01135 -0.09141 0.01389 -0.09141 0.01389 C -0.0961 0.01667 -0.10065 0.02338 -0.10547 0.02223 L -0.14297 0.0125 C -0.1517 0.00996 -0.16016 0.00649 -0.16875 0.00417 C -0.21472 -0.00902 -0.20078 -0.00532 -0.25 -0.00833 L -0.28125 -0.00555 C -0.28242 -0.00555 -0.28334 -0.00463 -0.28438 -0.00416 C -0.28594 -0.0037 -0.2875 -0.00324 -0.28906 -0.00277 C -0.29766 -0.00092 -0.30625 0.00139 -0.31485 0.00278 C -0.32214 0.00371 -0.32956 0.00348 -0.33672 0.00417 C -0.35469 0.00556 -0.34349 0.00556 -0.35078 0.00556 " pathEditMode="relative" ptsTypes="AAAAAAAAAAAAAA">
                                      <p:cBhvr>
                                        <p:cTn id="1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68 0.00278 -0.02136 0.00672 -0.03203 0.00834 C -0.05183 0.01135 -0.09141 0.01389 -0.09141 0.01389 C -0.0961 0.01667 -0.10065 0.02338 -0.10547 0.02223 L -0.14297 0.0125 C -0.1517 0.00996 -0.16016 0.00649 -0.16875 0.00417 C -0.21472 -0.00902 -0.20078 -0.00532 -0.25 -0.00833 L -0.28125 -0.00555 C -0.28242 -0.00555 -0.28334 -0.00463 -0.28438 -0.00416 C -0.28594 -0.0037 -0.2875 -0.00324 -0.28906 -0.00277 C -0.29766 -0.00092 -0.30625 0.00139 -0.31485 0.00278 C -0.32214 0.00371 -0.32956 0.00348 -0.33672 0.00417 C -0.35469 0.00556 -0.34349 0.00556 -0.35078 0.00556 " pathEditMode="relative" ptsTypes="AAAAAAAAAAAAAA">
                                      <p:cBhvr>
                                        <p:cTn id="1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68 0.00278 -0.02136 0.00672 -0.03203 0.00834 C -0.05183 0.01135 -0.09141 0.01389 -0.09141 0.01389 C -0.0961 0.01667 -0.10065 0.02338 -0.10547 0.02223 L -0.14297 0.0125 C -0.1517 0.00996 -0.16016 0.00649 -0.16875 0.00417 C -0.21472 -0.00902 -0.20078 -0.00532 -0.25 -0.00833 L -0.28125 -0.00555 C -0.28242 -0.00555 -0.28334 -0.00463 -0.28438 -0.00416 C -0.28594 -0.0037 -0.2875 -0.00324 -0.28906 -0.00277 C -0.29766 -0.00092 -0.30625 0.00139 -0.31485 0.00278 C -0.32214 0.00371 -0.32956 0.00348 -0.33672 0.00417 C -0.35469 0.00556 -0.34349 0.00556 -0.35078 0.00556 " pathEditMode="relative" ptsTypes="AAAAAAAAAAAAAA">
                                      <p:cBhvr>
                                        <p:cTn id="1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68 0.00278 -0.02136 0.00672 -0.03203 0.00834 C -0.05183 0.01135 -0.09141 0.01389 -0.09141 0.01389 C -0.0961 0.01667 -0.10065 0.02338 -0.10547 0.02223 L -0.14297 0.0125 C -0.1517 0.00996 -0.16016 0.00649 -0.16875 0.00417 C -0.21472 -0.00902 -0.20078 -0.00532 -0.25 -0.00833 L -0.28125 -0.00555 C -0.28242 -0.00555 -0.28334 -0.00463 -0.28438 -0.00416 C -0.28594 -0.0037 -0.2875 -0.00324 -0.28906 -0.00277 C -0.29766 -0.00092 -0.30625 0.00139 -0.31485 0.00278 C -0.32214 0.00371 -0.32956 0.00348 -0.33672 0.00417 C -0.35469 0.00556 -0.34349 0.00556 -0.35078 0.00556 " pathEditMode="relative" ptsTypes="AAAAAAAAAAAAAA">
                                      <p:cBhvr>
                                        <p:cTn id="1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1068 0.00278 -0.02136 0.00672 -0.03203 0.00834 C -0.05183 0.01135 -0.09141 0.01389 -0.09141 0.01389 C -0.0961 0.01667 -0.10065 0.02338 -0.10547 0.02223 L -0.14297 0.0125 C -0.1517 0.00996 -0.16016 0.00649 -0.16875 0.00417 C -0.21472 -0.00902 -0.20078 -0.00532 -0.25 -0.00833 L -0.28125 -0.00555 C -0.28242 -0.00555 -0.28334 -0.00463 -0.28438 -0.00416 C -0.28594 -0.0037 -0.2875 -0.00324 -0.28906 -0.00277 C -0.29766 -0.00092 -0.30625 0.00139 -0.31485 0.00278 C -0.32214 0.00371 -0.32956 0.00348 -0.33672 0.00417 C -0.35469 0.00556 -0.34349 0.00556 -0.35078 0.00556 " pathEditMode="relative" ptsTypes="AAAAAAAAAAAAAA">
                                      <p:cBhvr>
                                        <p:cTn id="1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000"/>
                            </p:stCondLst>
                            <p:childTnLst>
                              <p:par>
                                <p:cTn id="1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8" dur="10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1" dur="10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1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10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10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 allocation of Hotel Room &amp; Virtual key generation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40" t="6258" r="50391" b="5283"/>
          <a:stretch/>
        </p:blipFill>
        <p:spPr>
          <a:xfrm>
            <a:off x="507206" y="1065470"/>
            <a:ext cx="2657876" cy="3588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/>
          <a:srcRect l="5740" t="6258" r="50391" b="5283"/>
          <a:stretch/>
        </p:blipFill>
        <p:spPr>
          <a:xfrm>
            <a:off x="3414713" y="1065470"/>
            <a:ext cx="2657875" cy="3588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2"/>
          <a:srcRect l="5740" t="6258" r="50391" b="5283"/>
          <a:stretch/>
        </p:blipFill>
        <p:spPr>
          <a:xfrm>
            <a:off x="6393656" y="1055825"/>
            <a:ext cx="2665019" cy="3598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18552">
            <a:off x="1641829" y="3721218"/>
            <a:ext cx="238299" cy="2065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5524">
            <a:off x="1633554" y="1795342"/>
            <a:ext cx="997461" cy="153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93785">
            <a:off x="1686194" y="2025909"/>
            <a:ext cx="816862" cy="1640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95323">
            <a:off x="1440432" y="3553773"/>
            <a:ext cx="890849" cy="1354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/>
          <a:srcRect t="1" r="28019" b="8494"/>
          <a:stretch/>
        </p:blipFill>
        <p:spPr>
          <a:xfrm rot="576641">
            <a:off x="1550903" y="2261798"/>
            <a:ext cx="953229" cy="185373"/>
          </a:xfrm>
          <a:prstGeom prst="rect">
            <a:avLst/>
          </a:prstGeom>
        </p:spPr>
      </p:pic>
      <p:pic>
        <p:nvPicPr>
          <p:cNvPr id="26" name="Picture 2" descr="http://3.bp.blogspot.com/-c_ZTDbWsSWA/Uidq2ErxebI/AAAAAAAAT1s/vwOwchvsAOM/s1600/American+Passport+sca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1197">
            <a:off x="1422071" y="2786792"/>
            <a:ext cx="997867" cy="70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61413">
            <a:off x="1427736" y="2502830"/>
            <a:ext cx="501850" cy="15055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64589">
            <a:off x="1971509" y="2629604"/>
            <a:ext cx="510736" cy="10539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685">
            <a:off x="4344210" y="2158621"/>
            <a:ext cx="993856" cy="9938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88279">
            <a:off x="4242437" y="3238115"/>
            <a:ext cx="1100486" cy="13944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24326">
            <a:off x="7236196" y="2365122"/>
            <a:ext cx="1203950" cy="108198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6689">
            <a:off x="7381939" y="1802439"/>
            <a:ext cx="1130235" cy="52168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04083">
            <a:off x="7175963" y="3572238"/>
            <a:ext cx="1068774" cy="2834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61" y="3765362"/>
            <a:ext cx="680433" cy="76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2318 0.00185 -0.04661 -0.00046 -0.06953 0.00555 L -0.08594 0.00972 C -0.08776 0.01018 -0.08958 0.01065 -0.09141 0.01111 L -0.11953 0.01667 L -0.15 0.01528 C -0.15273 0.01505 -0.15521 0.01412 -0.15781 0.01389 C -0.1651 0.01319 -0.1724 0.01296 -0.17969 0.0125 C -0.18516 0.00926 -0.17865 0.01273 -0.18828 0.00972 C -0.18919 0.00926 -0.18984 0.00856 -0.19062 0.00833 C -0.19297 0.00764 -0.19531 0.00694 -0.19766 0.00694 C -0.21224 0.00602 -0.22682 0.00602 -0.24141 0.00555 L -0.29453 0.00833 C -0.29805 0.00833 -0.30143 0.0088 -0.30469 0.00972 C -0.3056 0.00972 -0.30638 0.01042 -0.30703 0.01111 C -0.31458 0.01597 -0.30807 0.01204 -0.31328 0.01528 C -0.31562 0.01481 -0.32227 0.01366 -0.325 0.0125 C -0.32604 0.01204 -0.33125 0.00833 -0.33281 0.00833 C -0.3362 0.00787 -0.33958 0.00833 -0.34297 0.00833 " pathEditMode="relative" ptsTypes="AAAAAAAAAAAAAAAAAAAA">
                                      <p:cBhvr>
                                        <p:cTn id="1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2318 0.00185 -0.04661 -0.00046 -0.06953 0.00555 L -0.08594 0.00972 C -0.08776 0.01018 -0.08958 0.01065 -0.09141 0.01111 L -0.11953 0.01667 L -0.15 0.01528 C -0.15273 0.01505 -0.15521 0.01412 -0.15781 0.01389 C -0.1651 0.01319 -0.1724 0.01296 -0.17969 0.0125 C -0.18516 0.00926 -0.17865 0.01273 -0.18828 0.00972 C -0.18919 0.00926 -0.18984 0.00856 -0.19062 0.00833 C -0.19297 0.00764 -0.19531 0.00694 -0.19766 0.00694 C -0.21224 0.00602 -0.22682 0.00602 -0.24141 0.00555 L -0.29453 0.00833 C -0.29805 0.00833 -0.30143 0.0088 -0.30469 0.00972 C -0.3056 0.00972 -0.30638 0.01042 -0.30703 0.01111 C -0.31458 0.01597 -0.30807 0.01204 -0.31328 0.01528 C -0.31562 0.01481 -0.32227 0.01366 -0.325 0.0125 C -0.32604 0.01204 -0.33125 0.00833 -0.33281 0.00833 C -0.3362 0.00787 -0.33958 0.00833 -0.34297 0.00833 " pathEditMode="relative" ptsTypes="AAAAAAAAAAAAAAAAAAAA">
                                      <p:cBhvr>
                                        <p:cTn id="13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2318 0.00185 -0.04661 -0.00046 -0.06953 0.00555 L -0.08594 0.00972 C -0.08776 0.01018 -0.08958 0.01065 -0.09141 0.01111 L -0.11953 0.01667 L -0.15 0.01528 C -0.15273 0.01505 -0.15521 0.01412 -0.15781 0.01389 C -0.1651 0.01319 -0.1724 0.01296 -0.17969 0.0125 C -0.18516 0.00926 -0.17865 0.01273 -0.18828 0.00972 C -0.18919 0.00926 -0.18984 0.00856 -0.19062 0.00833 C -0.19297 0.00764 -0.19531 0.00694 -0.19766 0.00694 C -0.21224 0.00602 -0.22682 0.00602 -0.24141 0.00555 L -0.29453 0.00833 C -0.29805 0.00833 -0.30143 0.0088 -0.30469 0.00972 C -0.3056 0.00972 -0.30638 0.01042 -0.30703 0.01111 C -0.31458 0.01597 -0.30807 0.01204 -0.31328 0.01528 C -0.31562 0.01481 -0.32227 0.01366 -0.325 0.0125 C -0.32604 0.01204 -0.33125 0.00833 -0.33281 0.00833 C -0.3362 0.00787 -0.33958 0.00833 -0.34297 0.00833 " pathEditMode="relative" ptsTypes="AAAAAAAAAAAAAAAAAAAA">
                                      <p:cBhvr>
                                        <p:cTn id="13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2318 0.00185 -0.04661 -0.00046 -0.06953 0.00555 L -0.08594 0.00972 C -0.08776 0.01018 -0.08958 0.01065 -0.09141 0.01111 L -0.11953 0.01667 L -0.15 0.01528 C -0.15273 0.01505 -0.15521 0.01412 -0.15781 0.01389 C -0.1651 0.01319 -0.1724 0.01296 -0.17969 0.0125 C -0.18516 0.00926 -0.17865 0.01273 -0.18828 0.00972 C -0.18919 0.00926 -0.18984 0.00856 -0.19062 0.00833 C -0.19297 0.00764 -0.19531 0.00694 -0.19766 0.00694 C -0.21224 0.00602 -0.22682 0.00602 -0.24141 0.00555 L -0.29453 0.00833 C -0.29805 0.00833 -0.30143 0.0088 -0.30469 0.00972 C -0.3056 0.00972 -0.30638 0.01042 -0.30703 0.01111 C -0.31458 0.01597 -0.30807 0.01204 -0.31328 0.01528 C -0.31562 0.01481 -0.32227 0.01366 -0.325 0.0125 C -0.32604 0.01204 -0.33125 0.00833 -0.33281 0.00833 C -0.3362 0.00787 -0.33958 0.00833 -0.34297 0.00833 " pathEditMode="relative" ptsTypes="AAAAAAAAAAAAAAAAAAAA">
                                      <p:cBhvr>
                                        <p:cTn id="14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000"/>
                            </p:stCondLst>
                            <p:childTnLst>
                              <p:par>
                                <p:cTn id="1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9" y="784669"/>
            <a:ext cx="4744424" cy="2569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notification on arrival at Hotel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96" y="3573463"/>
            <a:ext cx="1126553" cy="11265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217" t="20543" r="12551"/>
          <a:stretch/>
        </p:blipFill>
        <p:spPr>
          <a:xfrm>
            <a:off x="4952504" y="1540932"/>
            <a:ext cx="4070143" cy="329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4" y="2336654"/>
            <a:ext cx="3070284" cy="17270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ight Arrow 8"/>
          <p:cNvSpPr/>
          <p:nvPr/>
        </p:nvSpPr>
        <p:spPr>
          <a:xfrm rot="18980902">
            <a:off x="1163480" y="3876633"/>
            <a:ext cx="500267" cy="261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3764" y="569325"/>
            <a:ext cx="3344413" cy="22869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062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3" y="662918"/>
            <a:ext cx="2561653" cy="3598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74" name="Picture 2" descr="http://www.matrixsecusol.com/images/diagram/q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3"/>
          <a:stretch/>
        </p:blipFill>
        <p:spPr bwMode="auto">
          <a:xfrm>
            <a:off x="3629025" y="662918"/>
            <a:ext cx="2295525" cy="3598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4165">
            <a:off x="861292" y="1586393"/>
            <a:ext cx="1248290" cy="2565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6" descr="http://i0.wp.com/blog.niki.ai/wp-content/uploads/2016/06/Before-Niki-2.jpg?resize=550%2C4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" t="28427" r="182" b="730"/>
          <a:stretch/>
        </p:blipFill>
        <p:spPr bwMode="auto">
          <a:xfrm>
            <a:off x="4427451" y="2614613"/>
            <a:ext cx="4568912" cy="2418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Automatic </a:t>
            </a:r>
            <a:r>
              <a:rPr lang="en-US" dirty="0"/>
              <a:t>check-in &amp; check-out</a:t>
            </a:r>
          </a:p>
        </p:txBody>
      </p:sp>
    </p:spTree>
    <p:extLst>
      <p:ext uri="{BB962C8B-B14F-4D97-AF65-F5344CB8AC3E}">
        <p14:creationId xmlns:p14="http://schemas.microsoft.com/office/powerpoint/2010/main" val="118911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-4.375E-6 0.00023 C -0.00234 -0.00533 -0.00976 -0.02408 -0.01289 -0.02732 C -0.01705 -0.03171 -0.0125 -0.02662 -0.01796 -0.03449 C -0.01888 -0.03588 -0.01992 -0.03681 -0.02057 -0.0375 C -0.02174 -0.03935 -0.02291 -0.04121 -0.02382 -0.04283 C -0.02474 -0.04468 -0.02539 -0.04653 -0.0263 -0.04815 C -0.02877 -0.05278 -0.02955 -0.05394 -0.03203 -0.05648 C -0.04427 -0.06852 -0.02994 -0.05463 -0.04036 -0.0625 C -0.04726 -0.06806 -0.05416 -0.07361 -0.06093 -0.0794 C -0.06328 -0.08171 -0.06549 -0.08449 -0.06783 -0.08681 C -0.07343 -0.09144 -0.07903 -0.0956 -0.0845 -0.10023 C -0.09192 -0.10671 -0.08554 -0.10301 -0.09023 -0.10533 C -0.0914 -0.10695 -0.09244 -0.1081 -0.09349 -0.10949 C -0.09609 -0.11343 -0.09856 -0.11759 -0.10104 -0.12107 C -0.10182 -0.12199 -0.10299 -0.12246 -0.10364 -0.12315 C -0.11015 -0.12963 -0.10612 -0.12732 -0.11015 -0.1294 C -0.11093 -0.13033 -0.11171 -0.13171 -0.11263 -0.13264 C -0.11432 -0.13449 -0.11614 -0.13588 -0.11783 -0.13773 C -0.1194 -0.13958 -0.1207 -0.14213 -0.12226 -0.14398 C -0.12304 -0.14514 -0.12395 -0.14537 -0.12487 -0.14607 C -0.13242 -0.15556 -0.12395 -0.14676 -0.13046 -0.15764 C -0.13164 -0.15949 -0.1332 -0.16042 -0.13437 -0.16181 C -0.13554 -0.16296 -0.13658 -0.16482 -0.13763 -0.16597 C -0.13906 -0.16783 -0.14062 -0.16921 -0.14205 -0.17107 C -0.15091 -0.18333 -0.14036 -0.17176 -0.15091 -0.18264 C -0.15351 -0.18889 -0.15325 -0.1882 -0.15794 -0.19607 C -0.15872 -0.19722 -0.15937 -0.19746 -0.15989 -0.19815 C -0.16171 -0.20023 -0.16354 -0.20232 -0.16497 -0.2044 C -0.16901 -0.20972 -0.16666 -0.20903 -0.17213 -0.21389 C -0.1733 -0.21482 -0.1746 -0.21528 -0.17591 -0.21597 C -0.17656 -0.2169 -0.17721 -0.21829 -0.17786 -0.21898 C -0.18151 -0.22408 -0.17825 -0.21759 -0.18229 -0.22523 C -0.18398 -0.22847 -0.18424 -0.23033 -0.18619 -0.23264 C -0.18724 -0.2338 -0.18841 -0.23472 -0.18932 -0.23588 C -0.19075 -0.23727 -0.19401 -0.24421 -0.1944 -0.24514 C -0.19466 -0.24607 -0.19492 -0.24746 -0.19505 -0.24838 C -0.19648 -0.25255 -0.1983 -0.25417 -0.20026 -0.25764 C -0.20221 -0.26158 -0.20351 -0.26644 -0.20599 -0.26921 C -0.20664 -0.26991 -0.20716 -0.2706 -0.20794 -0.27107 C -0.20859 -0.27176 -0.21197 -0.27408 -0.21302 -0.27431 C -0.21406 -0.27477 -0.2151 -0.275 -0.21627 -0.27523 C -0.2177 -0.27708 -0.21966 -0.27917 -0.2207 -0.28171 C -0.22187 -0.28426 -0.22252 -0.2875 -0.22395 -0.29005 C -0.22591 -0.29352 -0.22929 -0.29514 -0.23099 -0.29931 C -0.23138 -0.30023 -0.23164 -0.30185 -0.23216 -0.30255 C -0.23268 -0.30324 -0.23398 -0.30324 -0.23398 -0.30301 " pathEditMode="relative" rAng="0" ptsTypes="AAAAAAAAAAAAAAAAAAAAAAAAAAAAAAAAAAAAAAAAAAAAAAA">
                                      <p:cBhvr>
                                        <p:cTn id="3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6" y="-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5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your way to the room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69" y="1993717"/>
            <a:ext cx="5396413" cy="30354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2" y="777451"/>
            <a:ext cx="2407443" cy="3995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6722" flipH="1">
            <a:off x="1164334" y="1863556"/>
            <a:ext cx="426440" cy="4135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0978">
            <a:off x="5615512" y="3090461"/>
            <a:ext cx="1233524" cy="866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1961">
            <a:off x="5715001" y="2731185"/>
            <a:ext cx="442913" cy="2714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0036">
            <a:off x="6399966" y="2759894"/>
            <a:ext cx="407194" cy="257175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6164425" y="2866917"/>
            <a:ext cx="235790" cy="11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 rot="178485">
            <a:off x="5684227" y="2422050"/>
            <a:ext cx="1151180" cy="21341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Travel Mate</a:t>
            </a:r>
          </a:p>
        </p:txBody>
      </p:sp>
    </p:spTree>
    <p:extLst>
      <p:ext uri="{BB962C8B-B14F-4D97-AF65-F5344CB8AC3E}">
        <p14:creationId xmlns:p14="http://schemas.microsoft.com/office/powerpoint/2010/main" val="25127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Blank">
  <a:themeElements>
    <a:clrScheme name="Sabre Corp Colors">
      <a:dk1>
        <a:sysClr val="windowText" lastClr="000000"/>
      </a:dk1>
      <a:lt1>
        <a:sysClr val="window" lastClr="FFFFFF"/>
      </a:lt1>
      <a:dk2>
        <a:srgbClr val="333333"/>
      </a:dk2>
      <a:lt2>
        <a:srgbClr val="F2F2F2"/>
      </a:lt2>
      <a:accent1>
        <a:srgbClr val="E50000"/>
      </a:accent1>
      <a:accent2>
        <a:srgbClr val="FF8D2E"/>
      </a:accent2>
      <a:accent3>
        <a:srgbClr val="57B20E"/>
      </a:accent3>
      <a:accent4>
        <a:srgbClr val="1DA4A4"/>
      </a:accent4>
      <a:accent5>
        <a:srgbClr val="AB69C2"/>
      </a:accent5>
      <a:accent6>
        <a:srgbClr val="2A6EAF"/>
      </a:accent6>
      <a:hlink>
        <a:srgbClr val="E50000"/>
      </a:hlink>
      <a:folHlink>
        <a:srgbClr val="808080"/>
      </a:folHlink>
    </a:clrScheme>
    <a:fontScheme name="Sabre Corporate PP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>
        <a:noAutofit/>
      </a:bodyPr>
      <a:lstStyle>
        <a:defPPr algn="ctr">
          <a:defRPr sz="120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a_x0020_Classification xmlns="9b4ca1ea-5fde-4d6d-bb12-7bca66b28d40">Public</Data_x0020_Classification>
    <_dlc_DocId xmlns="9b4ca1ea-5fde-4d6d-bb12-7bca66b28d40">P76ZSYCKSJRT-11164-5</_dlc_DocId>
    <_dlc_DocIdUrl xmlns="9b4ca1ea-5fde-4d6d-bb12-7bca66b28d40">
      <Url>http://teams.sabre.com/corpcomm/Brand/_layouts/DocIdRedir.aspx?ID=P76ZSYCKSJRT-11164-5</Url>
      <Description>P76ZSYCKSJRT-11164-5</Description>
    </_dlc_DocIdUrl>
    <File_x0020_Type0 xmlns="fb656c48-a3e1-4999-bfb7-e0a83a90e3ed">PPT</File_x0020_Type0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78BC00589DC341B60D2D984337C6BF" ma:contentTypeVersion="1" ma:contentTypeDescription="Create a new document." ma:contentTypeScope="" ma:versionID="6f6895889eeecd2d968d44240c347537">
  <xsd:schema xmlns:xsd="http://www.w3.org/2001/XMLSchema" xmlns:xs="http://www.w3.org/2001/XMLSchema" xmlns:p="http://schemas.microsoft.com/office/2006/metadata/properties" xmlns:ns2="9b4ca1ea-5fde-4d6d-bb12-7bca66b28d40" xmlns:ns4="fb656c48-a3e1-4999-bfb7-e0a83a90e3ed" targetNamespace="http://schemas.microsoft.com/office/2006/metadata/properties" ma:root="true" ma:fieldsID="14e39ccdd96de6a1d8bd23ba418552c0" ns2:_="" ns4:_="">
    <xsd:import namespace="9b4ca1ea-5fde-4d6d-bb12-7bca66b28d40"/>
    <xsd:import namespace="fb656c48-a3e1-4999-bfb7-e0a83a90e3ed"/>
    <xsd:element name="properties">
      <xsd:complexType>
        <xsd:sequence>
          <xsd:element name="documentManagement">
            <xsd:complexType>
              <xsd:all>
                <xsd:element ref="ns2:Data_x0020_Classification"/>
                <xsd:element ref="ns2:_dlc_DocId" minOccurs="0"/>
                <xsd:element ref="ns2:_dlc_DocIdUrl" minOccurs="0"/>
                <xsd:element ref="ns2:_dlc_DocIdPersistId" minOccurs="0"/>
                <xsd:element ref="ns4:File_x0020_Type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4ca1ea-5fde-4d6d-bb12-7bca66b28d40" elementFormDefault="qualified">
    <xsd:import namespace="http://schemas.microsoft.com/office/2006/documentManagement/types"/>
    <xsd:import namespace="http://schemas.microsoft.com/office/infopath/2007/PartnerControls"/>
    <xsd:element name="Data_x0020_Classification" ma:index="2" ma:displayName="Data Classification" ma:default="Private" ma:description="Public – data that has been declared public knowledge by organizational departments that market company brands or work with the public on a daily basis&#10;&#10;Private – access is restricted on a “need to know” basis&#10;&#10;Protected – data that has been protected by a law or industry mandate. Sabre performs a Data Controller role for this data which concerns individuals, companies, or government organizations. Minimum necessary access is provided to staff." ma:format="Dropdown" ma:internalName="Data_x0020_Classification" ma:readOnly="false">
      <xsd:simpleType>
        <xsd:restriction base="dms:Choice">
          <xsd:enumeration value="Public"/>
          <xsd:enumeration value="Private"/>
          <xsd:enumeration value="Protected"/>
        </xsd:restriction>
      </xsd:simpleType>
    </xsd:element>
    <xsd:element name="_dlc_DocId" ma:index="1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656c48-a3e1-4999-bfb7-e0a83a90e3ed" elementFormDefault="qualified">
    <xsd:import namespace="http://schemas.microsoft.com/office/2006/documentManagement/types"/>
    <xsd:import namespace="http://schemas.microsoft.com/office/infopath/2007/PartnerControls"/>
    <xsd:element name="File_x0020_Type0" ma:index="15" nillable="true" ma:displayName="File Type" ma:default="PNG" ma:format="Dropdown" ma:internalName="File_x0020_Type0">
      <xsd:simpleType>
        <xsd:restriction base="dms:Choice">
          <xsd:enumeration value="PNG"/>
          <xsd:enumeration value="JPG"/>
          <xsd:enumeration value="EPS"/>
          <xsd:enumeration value="AI"/>
          <xsd:enumeration value="DOC"/>
          <xsd:enumeration value="PPT"/>
          <xsd:enumeration value="PDF"/>
          <xsd:enumeration value="Folder"/>
          <xsd:enumeration value="WMV"/>
          <xsd:enumeration value="MOV"/>
          <xsd:enumeration value="AEP"/>
          <xsd:enumeration value="PSD"/>
          <xsd:enumeration value="Other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3" ma:displayName="Author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 ma:index="4" ma:displayName="Comments"/>
        <xsd:element name="keywords" minOccurs="0" maxOccurs="1" type="xsd:string" ma:index="5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98A003-A12D-4130-B90D-687A8D95C44A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9b4ca1ea-5fde-4d6d-bb12-7bca66b28d40"/>
    <ds:schemaRef ds:uri="http://purl.org/dc/elements/1.1/"/>
    <ds:schemaRef ds:uri="fb656c48-a3e1-4999-bfb7-e0a83a90e3ed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BACFE85-66CC-4ACA-BA39-630B5D5DDFB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32B87B7-7BC8-45CB-B4B4-D3E58B66C78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5A196F3-503E-4565-976A-390EA5C00D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4ca1ea-5fde-4d6d-bb12-7bca66b28d40"/>
    <ds:schemaRef ds:uri="fb656c48-a3e1-4999-bfb7-e0a83a90e3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10104</TotalTime>
  <Words>382</Words>
  <Application>Microsoft Office PowerPoint</Application>
  <PresentationFormat>On-screen Show (16:9)</PresentationFormat>
  <Paragraphs>74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Times New Roman</vt:lpstr>
      <vt:lpstr>Blank</vt:lpstr>
      <vt:lpstr>Travel Mate</vt:lpstr>
      <vt:lpstr>Problem Statement</vt:lpstr>
      <vt:lpstr>Idea</vt:lpstr>
      <vt:lpstr>The New Hotel Travel Experience </vt:lpstr>
      <vt:lpstr>Pre- Verification of Document</vt:lpstr>
      <vt:lpstr>Pre- allocation of Hotel Room &amp; Virtual key generation</vt:lpstr>
      <vt:lpstr>Push notification on arrival at Hotel</vt:lpstr>
      <vt:lpstr>Automatic check-in &amp; check-out</vt:lpstr>
      <vt:lpstr>Scan your way to the room</vt:lpstr>
      <vt:lpstr>Virtual Key</vt:lpstr>
      <vt:lpstr>Intuitive hotel services </vt:lpstr>
      <vt:lpstr>Service order verification</vt:lpstr>
      <vt:lpstr>Impact and Applicability </vt:lpstr>
      <vt:lpstr>ROI</vt:lpstr>
      <vt:lpstr>Benefits</vt:lpstr>
    </vt:vector>
  </TitlesOfParts>
  <Company>Sabre-Holdings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Kattabomman, Saravanan</dc:creator>
  <dc:description>This is the blank Sabre PowerPoint template to work from for all internal and external presentations.</dc:description>
  <cp:lastModifiedBy>DSouza, Miracle Talita</cp:lastModifiedBy>
  <cp:revision>620</cp:revision>
  <dcterms:created xsi:type="dcterms:W3CDTF">2016-03-31T04:27:35Z</dcterms:created>
  <dcterms:modified xsi:type="dcterms:W3CDTF">2016-12-01T16:10:35Z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0x010100D678BC00589DC341B60D2D984337C6BF</vt:lpwstr>
  </property>
  <property fmtid="{D5CDD505-2E9C-101B-9397-08002B2CF9AE}" pid="3" name="_dlc_DocIdItemGuid">
    <vt:lpwstr>36b5bf84-8481-4b71-ad8d-552caeb725e4</vt:lpwstr>
  </property>
  <property fmtid="{D5CDD505-2E9C-101B-9397-08002B2CF9AE}" pid="4" name="_NewReviewCycle">
    <vt:lpwstr/>
  </property>
</Properties>
</file>